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3"/>
  </p:notesMasterIdLst>
  <p:handoutMasterIdLst>
    <p:handoutMasterId r:id="rId44"/>
  </p:handoutMasterIdLst>
  <p:sldIdLst>
    <p:sldId id="256" r:id="rId2"/>
    <p:sldId id="335" r:id="rId3"/>
    <p:sldId id="775" r:id="rId4"/>
    <p:sldId id="257" r:id="rId5"/>
    <p:sldId id="260" r:id="rId6"/>
    <p:sldId id="334" r:id="rId7"/>
    <p:sldId id="261" r:id="rId8"/>
    <p:sldId id="767" r:id="rId9"/>
    <p:sldId id="770" r:id="rId10"/>
    <p:sldId id="313" r:id="rId11"/>
    <p:sldId id="323" r:id="rId12"/>
    <p:sldId id="768" r:id="rId13"/>
    <p:sldId id="332" r:id="rId14"/>
    <p:sldId id="769" r:id="rId15"/>
    <p:sldId id="330" r:id="rId16"/>
    <p:sldId id="315" r:id="rId17"/>
    <p:sldId id="316" r:id="rId18"/>
    <p:sldId id="317" r:id="rId19"/>
    <p:sldId id="318" r:id="rId20"/>
    <p:sldId id="771" r:id="rId21"/>
    <p:sldId id="320" r:id="rId22"/>
    <p:sldId id="321" r:id="rId23"/>
    <p:sldId id="322" r:id="rId24"/>
    <p:sldId id="324" r:id="rId25"/>
    <p:sldId id="325" r:id="rId26"/>
    <p:sldId id="326" r:id="rId27"/>
    <p:sldId id="327" r:id="rId28"/>
    <p:sldId id="328" r:id="rId29"/>
    <p:sldId id="329" r:id="rId30"/>
    <p:sldId id="331" r:id="rId31"/>
    <p:sldId id="333" r:id="rId32"/>
    <p:sldId id="772" r:id="rId33"/>
    <p:sldId id="262" r:id="rId34"/>
    <p:sldId id="773" r:id="rId35"/>
    <p:sldId id="774" r:id="rId36"/>
    <p:sldId id="263" r:id="rId37"/>
    <p:sldId id="264" r:id="rId38"/>
    <p:sldId id="265" r:id="rId39"/>
    <p:sldId id="259" r:id="rId40"/>
    <p:sldId id="777" r:id="rId41"/>
    <p:sldId id="77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40CAD-F312-6148-9EFD-6953CB630054}" v="14" dt="2019-03-22T04:54:36.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4663"/>
  </p:normalViewPr>
  <p:slideViewPr>
    <p:cSldViewPr snapToGrid="0" snapToObjects="1">
      <p:cViewPr varScale="1">
        <p:scale>
          <a:sx n="115" d="100"/>
          <a:sy n="115" d="100"/>
        </p:scale>
        <p:origin x="240" y="392"/>
      </p:cViewPr>
      <p:guideLst/>
    </p:cSldViewPr>
  </p:slideViewPr>
  <p:notesTextViewPr>
    <p:cViewPr>
      <p:scale>
        <a:sx n="1" d="1"/>
        <a:sy n="1" d="1"/>
      </p:scale>
      <p:origin x="0" y="0"/>
    </p:cViewPr>
  </p:notesTextViewPr>
  <p:notesViewPr>
    <p:cSldViewPr snapToGrid="0" snapToObjects="1">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eille HILDEBRANDT" userId="32d9daa9-24aa-4935-a54e-226c1148251b" providerId="ADAL" clId="{3F140CAD-F312-6148-9EFD-6953CB630054}"/>
    <pc:docChg chg="addSld delSld modSld">
      <pc:chgData name="Mireille HILDEBRANDT" userId="32d9daa9-24aa-4935-a54e-226c1148251b" providerId="ADAL" clId="{3F140CAD-F312-6148-9EFD-6953CB630054}" dt="2019-03-22T04:54:41.565" v="1" actId="2696"/>
      <pc:docMkLst>
        <pc:docMk/>
      </pc:docMkLst>
      <pc:sldChg chg="add del">
        <pc:chgData name="Mireille HILDEBRANDT" userId="32d9daa9-24aa-4935-a54e-226c1148251b" providerId="ADAL" clId="{3F140CAD-F312-6148-9EFD-6953CB630054}" dt="2019-03-22T04:54:41.565" v="1" actId="2696"/>
        <pc:sldMkLst>
          <pc:docMk/>
          <pc:sldMk cId="2333046695" sldId="7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50E6E6-77F9-944C-8E2A-9C3A3F63D6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14124FE4-4856-F742-B09C-79F47CFAC1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4A5E2-B067-4E41-B286-DB6ECE7A3BE5}" type="datetimeFigureOut">
              <a:rPr lang="nl-NL" smtClean="0"/>
              <a:t>22-03-19</a:t>
            </a:fld>
            <a:endParaRPr lang="nl-NL"/>
          </a:p>
        </p:txBody>
      </p:sp>
      <p:sp>
        <p:nvSpPr>
          <p:cNvPr id="4" name="Footer Placeholder 3">
            <a:extLst>
              <a:ext uri="{FF2B5EF4-FFF2-40B4-BE49-F238E27FC236}">
                <a16:creationId xmlns:a16="http://schemas.microsoft.com/office/drawing/2014/main" id="{E9A1E9D2-90D4-8E40-AC15-23EFEABC5B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4DDDF107-ABFA-0B48-AAD6-671690D37F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2E604-E3CD-DF47-BE5F-BA4A1D08BD90}" type="slidenum">
              <a:rPr lang="nl-NL" smtClean="0"/>
              <a:t>‹#›</a:t>
            </a:fld>
            <a:endParaRPr lang="nl-NL"/>
          </a:p>
        </p:txBody>
      </p:sp>
    </p:spTree>
    <p:extLst>
      <p:ext uri="{BB962C8B-B14F-4D97-AF65-F5344CB8AC3E}">
        <p14:creationId xmlns:p14="http://schemas.microsoft.com/office/powerpoint/2010/main" val="410353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FDCF7-4DFA-5349-976B-E91D64146BE7}" type="datetimeFigureOut">
              <a:rPr lang="nl-NL" smtClean="0"/>
              <a:t>22-03-19</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69157-8D6A-9A46-A57A-C73148E5AC93}" type="slidenum">
              <a:rPr lang="nl-NL" smtClean="0"/>
              <a:t>‹#›</a:t>
            </a:fld>
            <a:endParaRPr lang="nl-NL"/>
          </a:p>
        </p:txBody>
      </p:sp>
    </p:spTree>
    <p:extLst>
      <p:ext uri="{BB962C8B-B14F-4D97-AF65-F5344CB8AC3E}">
        <p14:creationId xmlns:p14="http://schemas.microsoft.com/office/powerpoint/2010/main" val="120276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D34AEBC9-C37C-BA47-BF37-F9F63EE0D52B}" type="slidenum">
              <a:rPr lang="en-GB" smtClean="0"/>
              <a:t>19</a:t>
            </a:fld>
            <a:endParaRPr lang="en-GB"/>
          </a:p>
        </p:txBody>
      </p:sp>
    </p:spTree>
    <p:extLst>
      <p:ext uri="{BB962C8B-B14F-4D97-AF65-F5344CB8AC3E}">
        <p14:creationId xmlns:p14="http://schemas.microsoft.com/office/powerpoint/2010/main" val="209335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D34AEBC9-C37C-BA47-BF37-F9F63EE0D52B}" type="slidenum">
              <a:rPr lang="en-GB" smtClean="0"/>
              <a:t>20</a:t>
            </a:fld>
            <a:endParaRPr lang="en-GB"/>
          </a:p>
        </p:txBody>
      </p:sp>
    </p:spTree>
    <p:extLst>
      <p:ext uri="{BB962C8B-B14F-4D97-AF65-F5344CB8AC3E}">
        <p14:creationId xmlns:p14="http://schemas.microsoft.com/office/powerpoint/2010/main" val="373856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a:t>21/3/19</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Hildebrandt: Legal Protection Against Automating Law?</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21/3/19</a:t>
            </a:r>
            <a:endParaRPr lang="en-US" dirty="0"/>
          </a:p>
        </p:txBody>
      </p:sp>
      <p:sp>
        <p:nvSpPr>
          <p:cNvPr id="5" name="Footer Placeholder 4"/>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21/3/19</a:t>
            </a:r>
            <a:endParaRPr lang="en-US" dirty="0"/>
          </a:p>
        </p:txBody>
      </p:sp>
      <p:sp>
        <p:nvSpPr>
          <p:cNvPr id="5" name="Footer Placeholder 4"/>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9508" y="6453386"/>
            <a:ext cx="1204572" cy="404614"/>
          </a:xfrm>
        </p:spPr>
        <p:txBody>
          <a:bodyPr/>
          <a:lstStyle/>
          <a:p>
            <a:r>
              <a:rPr lang="en-US"/>
              <a:t>21/3/19</a:t>
            </a:r>
            <a:endParaRPr lang="en-US" dirty="0"/>
          </a:p>
        </p:txBody>
      </p:sp>
      <p:sp>
        <p:nvSpPr>
          <p:cNvPr id="5" name="Footer Placeholder 4"/>
          <p:cNvSpPr>
            <a:spLocks noGrp="1"/>
          </p:cNvSpPr>
          <p:nvPr>
            <p:ph type="ftr" sz="quarter" idx="11"/>
          </p:nvPr>
        </p:nvSpPr>
        <p:spPr>
          <a:xfrm>
            <a:off x="3943266" y="6453386"/>
            <a:ext cx="4294656" cy="404614"/>
          </a:xfrm>
        </p:spPr>
        <p:txBody>
          <a:bodyPr/>
          <a:lstStyle/>
          <a:p>
            <a:r>
              <a:rPr lang="en-US"/>
              <a:t>Hildebrandt: Legal Protection Against Automating Law?</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a:t>21/3/19</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Hildebrandt: Legal Protection Against Automating Law?</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21/3/19</a:t>
            </a:r>
            <a:endParaRPr lang="en-US" dirty="0"/>
          </a:p>
        </p:txBody>
      </p:sp>
      <p:sp>
        <p:nvSpPr>
          <p:cNvPr id="6" name="Footer Placeholder 5"/>
          <p:cNvSpPr>
            <a:spLocks noGrp="1"/>
          </p:cNvSpPr>
          <p:nvPr>
            <p:ph type="ftr" sz="quarter" idx="11"/>
          </p:nvPr>
        </p:nvSpPr>
        <p:spPr/>
        <p:txBody>
          <a:bodyPr/>
          <a:lstStyle/>
          <a:p>
            <a:r>
              <a:rPr lang="en-US"/>
              <a:t>Hildebrandt: Legal Protection Against Automating Law?</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21/3/19</a:t>
            </a:r>
            <a:endParaRPr lang="en-US" dirty="0"/>
          </a:p>
        </p:txBody>
      </p:sp>
      <p:sp>
        <p:nvSpPr>
          <p:cNvPr id="8" name="Footer Placeholder 7"/>
          <p:cNvSpPr>
            <a:spLocks noGrp="1"/>
          </p:cNvSpPr>
          <p:nvPr>
            <p:ph type="ftr" sz="quarter" idx="11"/>
          </p:nvPr>
        </p:nvSpPr>
        <p:spPr/>
        <p:txBody>
          <a:bodyPr/>
          <a:lstStyle/>
          <a:p>
            <a:r>
              <a:rPr lang="en-US"/>
              <a:t>Hildebrandt: Legal Protection Against Automating Law?</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21/3/19</a:t>
            </a:r>
            <a:endParaRPr lang="en-US" dirty="0"/>
          </a:p>
        </p:txBody>
      </p:sp>
      <p:sp>
        <p:nvSpPr>
          <p:cNvPr id="4" name="Footer Placeholder 3"/>
          <p:cNvSpPr>
            <a:spLocks noGrp="1"/>
          </p:cNvSpPr>
          <p:nvPr>
            <p:ph type="ftr" sz="quarter" idx="11"/>
          </p:nvPr>
        </p:nvSpPr>
        <p:spPr/>
        <p:txBody>
          <a:bodyPr/>
          <a:lstStyle/>
          <a:p>
            <a:r>
              <a:rPr lang="en-US"/>
              <a:t>Hildebrandt: Legal Protection Against Automating Law?</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21/3/19</a:t>
            </a:r>
            <a:endParaRPr lang="en-US" dirty="0"/>
          </a:p>
        </p:txBody>
      </p:sp>
      <p:sp>
        <p:nvSpPr>
          <p:cNvPr id="3" name="Footer Placeholder 2"/>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21/3/19</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Hildebrandt: Legal Protection Against Automating Law?</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21/3/19</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Hildebrandt: Legal Protection Against Automating Law?</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66129" y="6453386"/>
            <a:ext cx="1204572" cy="404614"/>
          </a:xfrm>
          <a:prstGeom prst="rect">
            <a:avLst/>
          </a:prstGeom>
        </p:spPr>
        <p:txBody>
          <a:bodyPr vert="horz" lIns="91440" tIns="45720" rIns="91440" bIns="45720" rtlCol="0" anchor="ctr"/>
          <a:lstStyle>
            <a:lvl1pPr algn="l">
              <a:defRPr sz="1200" b="0" i="0" baseline="0">
                <a:solidFill>
                  <a:schemeClr val="tx2"/>
                </a:solidFill>
                <a:latin typeface="Futura Medium" panose="020B0602020204020303" pitchFamily="34" charset="-79"/>
              </a:defRPr>
            </a:lvl1pPr>
          </a:lstStyle>
          <a:p>
            <a:r>
              <a:rPr lang="en-US"/>
              <a:t>21/3/19</a:t>
            </a:r>
            <a:endParaRPr lang="en-US" dirty="0"/>
          </a:p>
        </p:txBody>
      </p:sp>
      <p:sp>
        <p:nvSpPr>
          <p:cNvPr id="5" name="Footer Placeholder 4"/>
          <p:cNvSpPr>
            <a:spLocks noGrp="1"/>
          </p:cNvSpPr>
          <p:nvPr>
            <p:ph type="ftr" sz="quarter" idx="3"/>
          </p:nvPr>
        </p:nvSpPr>
        <p:spPr>
          <a:xfrm>
            <a:off x="4428075" y="6453386"/>
            <a:ext cx="4285001" cy="404614"/>
          </a:xfrm>
          <a:prstGeom prst="rect">
            <a:avLst/>
          </a:prstGeom>
        </p:spPr>
        <p:txBody>
          <a:bodyPr vert="horz" lIns="91440" tIns="45720" rIns="91440" bIns="45720" rtlCol="0" anchor="ctr"/>
          <a:lstStyle>
            <a:lvl1pPr algn="l">
              <a:defRPr sz="1200" b="0" i="0" baseline="0">
                <a:solidFill>
                  <a:schemeClr val="tx2"/>
                </a:solidFill>
                <a:latin typeface="Futura Medium" panose="020B0602020204020303" pitchFamily="34" charset="-79"/>
              </a:defRPr>
            </a:lvl1pPr>
          </a:lstStyle>
          <a:p>
            <a:r>
              <a:rPr lang="en-US" dirty="0"/>
              <a:t>Hildebrandt: Legal Protection Against Automating Law?</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0" i="0" baseline="0">
                <a:solidFill>
                  <a:schemeClr val="tx2"/>
                </a:solidFill>
                <a:latin typeface="Futura Medium" panose="020B0602020204020303" pitchFamily="34" charset="-79"/>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28FE1DAF-78E3-814B-A05C-24BFBA7E4179}"/>
              </a:ext>
            </a:extLst>
          </p:cNvPr>
          <p:cNvPicPr>
            <a:picLocks noChangeAspect="1"/>
          </p:cNvPicPr>
          <p:nvPr userDrawn="1"/>
        </p:nvPicPr>
        <p:blipFill>
          <a:blip r:embed="rId13"/>
          <a:stretch>
            <a:fillRect/>
          </a:stretch>
        </p:blipFill>
        <p:spPr>
          <a:xfrm>
            <a:off x="981913" y="6510360"/>
            <a:ext cx="968883" cy="2906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b="0" i="0" kern="1200" baseline="0">
          <a:solidFill>
            <a:schemeClr val="tx2"/>
          </a:solidFill>
          <a:latin typeface="Futura Medium" panose="020B0602020204020303" pitchFamily="34" charset="-79"/>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b="0" i="0" kern="1200" baseline="0">
          <a:solidFill>
            <a:schemeClr val="tx2"/>
          </a:solidFill>
          <a:latin typeface="Futura Medium" panose="020B0602020204020303" pitchFamily="34" charset="-79"/>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b="0" i="0" kern="1200" baseline="0">
          <a:solidFill>
            <a:schemeClr val="tx2"/>
          </a:solidFill>
          <a:latin typeface="Futura Medium" panose="020B0602020204020303" pitchFamily="34" charset="-79"/>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2"/>
          </a:solidFill>
          <a:latin typeface="Futura Medium" panose="020B0602020204020303" pitchFamily="34" charset="-79"/>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2"/>
          </a:solidFill>
          <a:latin typeface="Futura Medium" panose="020B0602020204020303" pitchFamily="34" charset="-79"/>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b="0" i="0" kern="1200" baseline="0">
          <a:solidFill>
            <a:schemeClr val="tx2"/>
          </a:solidFill>
          <a:latin typeface="Futura Medium" panose="020B0602020204020303" pitchFamily="34" charset="-79"/>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svt.se/nyheter/inrikes/svt-avslojar-stort-datafel-hos-arbetsformedlingen-tusentals-kan-ha-forlorat-ersattnin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arbetsformedlingen.se/om-oss/press/arbetsformedlingens-omstallning/nyheter-omstallningen/2019-01-30-arbetsformedlingen-varslar-4-500-anstallda"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1BBF-1C50-8E47-9652-0A7D0E486875}"/>
              </a:ext>
            </a:extLst>
          </p:cNvPr>
          <p:cNvSpPr>
            <a:spLocks noGrp="1"/>
          </p:cNvSpPr>
          <p:nvPr>
            <p:ph type="ctrTitle"/>
          </p:nvPr>
        </p:nvSpPr>
        <p:spPr>
          <a:xfrm>
            <a:off x="1915128" y="1788454"/>
            <a:ext cx="8361229" cy="1459243"/>
          </a:xfrm>
        </p:spPr>
        <p:txBody>
          <a:bodyPr/>
          <a:lstStyle/>
          <a:p>
            <a:r>
              <a:rPr lang="en-US" sz="4000" dirty="0">
                <a:latin typeface="Britannic Bold" panose="020B0903060703020204" pitchFamily="34" charset="77"/>
              </a:rPr>
              <a:t>Legal Protection Against </a:t>
            </a:r>
            <a:br>
              <a:rPr lang="en-US" sz="4000" dirty="0">
                <a:latin typeface="Britannic Bold" panose="020B0903060703020204" pitchFamily="34" charset="77"/>
              </a:rPr>
            </a:br>
            <a:r>
              <a:rPr lang="en-US" sz="4000" dirty="0">
                <a:latin typeface="Britannic Bold" panose="020B0903060703020204" pitchFamily="34" charset="77"/>
              </a:rPr>
              <a:t>the Automation of Law?</a:t>
            </a:r>
            <a:endParaRPr lang="nl-NL" sz="4000" dirty="0">
              <a:latin typeface="Britannic Bold" panose="020B0903060703020204" pitchFamily="34" charset="77"/>
            </a:endParaRPr>
          </a:p>
        </p:txBody>
      </p:sp>
      <p:sp>
        <p:nvSpPr>
          <p:cNvPr id="3" name="Subtitle 2">
            <a:extLst>
              <a:ext uri="{FF2B5EF4-FFF2-40B4-BE49-F238E27FC236}">
                <a16:creationId xmlns:a16="http://schemas.microsoft.com/office/drawing/2014/main" id="{FF80EA0C-E003-8548-9B86-CF4CB6A6CAE6}"/>
              </a:ext>
            </a:extLst>
          </p:cNvPr>
          <p:cNvSpPr>
            <a:spLocks noGrp="1"/>
          </p:cNvSpPr>
          <p:nvPr>
            <p:ph type="subTitle" idx="1"/>
          </p:nvPr>
        </p:nvSpPr>
        <p:spPr>
          <a:xfrm>
            <a:off x="2679906" y="3610305"/>
            <a:ext cx="6831673" cy="1266495"/>
          </a:xfrm>
        </p:spPr>
        <p:txBody>
          <a:bodyPr>
            <a:normAutofit fontScale="92500" lnSpcReduction="20000"/>
          </a:bodyPr>
          <a:lstStyle/>
          <a:p>
            <a:endParaRPr lang="nl-NL" dirty="0"/>
          </a:p>
          <a:p>
            <a:r>
              <a:rPr lang="nl-NL" sz="2000" dirty="0"/>
              <a:t>Prof. Mireille </a:t>
            </a:r>
            <a:r>
              <a:rPr lang="nl-NL" sz="2000" dirty="0" err="1"/>
              <a:t>Hildebrandt</a:t>
            </a:r>
            <a:endParaRPr lang="nl-NL" sz="2000" dirty="0"/>
          </a:p>
          <a:p>
            <a:r>
              <a:rPr lang="nl-NL" sz="2000" dirty="0"/>
              <a:t>Vrije Universiteit Brussels (</a:t>
            </a:r>
            <a:r>
              <a:rPr lang="nl-NL" sz="2000" dirty="0" err="1"/>
              <a:t>Law</a:t>
            </a:r>
            <a:r>
              <a:rPr lang="nl-NL" sz="2000" dirty="0"/>
              <a:t>)</a:t>
            </a:r>
          </a:p>
          <a:p>
            <a:r>
              <a:rPr lang="nl-NL" sz="2000" dirty="0"/>
              <a:t>Radboud University Nijmegen (CS)</a:t>
            </a:r>
          </a:p>
        </p:txBody>
      </p:sp>
      <p:pic>
        <p:nvPicPr>
          <p:cNvPr id="10" name="Picture 9">
            <a:extLst>
              <a:ext uri="{FF2B5EF4-FFF2-40B4-BE49-F238E27FC236}">
                <a16:creationId xmlns:a16="http://schemas.microsoft.com/office/drawing/2014/main" id="{0E240C5A-D781-8342-84FB-805A69C8CC26}"/>
              </a:ext>
            </a:extLst>
          </p:cNvPr>
          <p:cNvPicPr>
            <a:picLocks noChangeAspect="1"/>
          </p:cNvPicPr>
          <p:nvPr/>
        </p:nvPicPr>
        <p:blipFill>
          <a:blip r:embed="rId3"/>
          <a:stretch>
            <a:fillRect/>
          </a:stretch>
        </p:blipFill>
        <p:spPr>
          <a:xfrm>
            <a:off x="5042930" y="6085272"/>
            <a:ext cx="2106140" cy="657116"/>
          </a:xfrm>
          <a:prstGeom prst="rect">
            <a:avLst/>
          </a:prstGeom>
        </p:spPr>
      </p:pic>
    </p:spTree>
    <p:extLst>
      <p:ext uri="{BB962C8B-B14F-4D97-AF65-F5344CB8AC3E}">
        <p14:creationId xmlns:p14="http://schemas.microsoft.com/office/powerpoint/2010/main" val="261756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2920620"/>
            <a:ext cx="9601200" cy="2946779"/>
          </a:xfrm>
        </p:spPr>
        <p:txBody>
          <a:bodyPr>
            <a:normAutofit/>
          </a:bodyPr>
          <a:lstStyle/>
          <a:p>
            <a:pPr marL="0" indent="0">
              <a:buNone/>
            </a:pPr>
            <a:endParaRPr lang="en-GB" dirty="0"/>
          </a:p>
          <a:p>
            <a:r>
              <a:rPr lang="en-GB" sz="2400" dirty="0"/>
              <a:t>Assumption: text extracted from published judgments are a proxy for applications lodged with the Court </a:t>
            </a:r>
          </a:p>
          <a:p>
            <a:pPr lvl="1"/>
            <a:r>
              <a:rPr lang="en-GB" sz="2400" dirty="0"/>
              <a:t>why? published judgments = low hanging fruit</a:t>
            </a:r>
          </a:p>
          <a:p>
            <a:pPr lvl="1"/>
            <a:r>
              <a:rPr lang="en-GB" sz="2400" i="1" dirty="0"/>
              <a:t>problem: as authors state, facts may be articulated by court to fit the conclusion</a:t>
            </a:r>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10</a:t>
            </a:fld>
            <a:endParaRPr lang="en-US"/>
          </a:p>
        </p:txBody>
      </p:sp>
    </p:spTree>
    <p:extLst>
      <p:ext uri="{BB962C8B-B14F-4D97-AF65-F5344CB8AC3E}">
        <p14:creationId xmlns:p14="http://schemas.microsoft.com/office/powerpoint/2010/main" val="4917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523ACF-0D6C-8C4C-A578-7CD881FAE1E4}"/>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D4F87B9C-C803-3448-B3B2-1A0AA1276D51}"/>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DB8A2DFC-ED87-0A47-99B7-9D563DBC8310}"/>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FEF7931D-1F07-594A-BE2F-DE012964456D}"/>
              </a:ext>
            </a:extLst>
          </p:cNvPr>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333005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2920620"/>
            <a:ext cx="9601200" cy="2946779"/>
          </a:xfrm>
        </p:spPr>
        <p:txBody>
          <a:bodyPr>
            <a:normAutofit/>
          </a:bodyPr>
          <a:lstStyle/>
          <a:p>
            <a:pPr marL="0" indent="0">
              <a:buNone/>
            </a:pPr>
            <a:endParaRPr lang="en-GB" sz="1900" dirty="0"/>
          </a:p>
          <a:p>
            <a:r>
              <a:rPr lang="en-GB" sz="2400" dirty="0"/>
              <a:t>Cases held inadmissible or struck out beforehand are not reported, which entails that a text-based predictive analysis of these cases is not possible.</a:t>
            </a:r>
          </a:p>
          <a:p>
            <a:pPr lvl="1"/>
            <a:r>
              <a:rPr lang="en-GB" sz="2400" dirty="0"/>
              <a:t>why? admissible cases = low hanging fruit</a:t>
            </a:r>
          </a:p>
          <a:p>
            <a:pPr lvl="1"/>
            <a:r>
              <a:rPr lang="en-GB" sz="2400" i="1" dirty="0"/>
              <a:t>problem: these cases would probably make a difference which now remains invisible</a:t>
            </a:r>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12</a:t>
            </a:fld>
            <a:endParaRPr lang="en-US"/>
          </a:p>
        </p:txBody>
      </p:sp>
    </p:spTree>
    <p:extLst>
      <p:ext uri="{BB962C8B-B14F-4D97-AF65-F5344CB8AC3E}">
        <p14:creationId xmlns:p14="http://schemas.microsoft.com/office/powerpoint/2010/main" val="32462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E7EE20-49CF-0340-BCB4-A3819FC04EEE}"/>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AB6889DA-CC8B-B841-8A74-B705E5FE9A2C}"/>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EC87AFF3-CB65-FD43-BE06-DC8AE106C6FF}"/>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C221A5A4-F2BD-6D46-A700-875F9D022A29}"/>
              </a:ext>
            </a:extLst>
          </p:cNvPr>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402349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2920620"/>
            <a:ext cx="9601200" cy="2946779"/>
          </a:xfrm>
        </p:spPr>
        <p:txBody>
          <a:bodyPr>
            <a:normAutofit/>
          </a:bodyPr>
          <a:lstStyle/>
          <a:p>
            <a:pPr marL="0" indent="0">
              <a:buNone/>
            </a:pPr>
            <a:endParaRPr lang="en-GB" dirty="0"/>
          </a:p>
          <a:p>
            <a:r>
              <a:rPr lang="en-GB" sz="2400" dirty="0"/>
              <a:t>Data on cases related to art. 3, 6, 8 ECHR</a:t>
            </a:r>
          </a:p>
          <a:p>
            <a:pPr lvl="1"/>
            <a:r>
              <a:rPr lang="en-GB" sz="2400" dirty="0"/>
              <a:t>why? provided the most data to be scraped, and sufficient cases for each</a:t>
            </a:r>
          </a:p>
          <a:p>
            <a:pPr lvl="1"/>
            <a:r>
              <a:rPr lang="en-GB" sz="2400" i="1" dirty="0"/>
              <a:t>problem: impact of framing of the case remains invisible (think e.g. art. 5, 7, 9, 10, 14)</a:t>
            </a:r>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14</a:t>
            </a:fld>
            <a:endParaRPr lang="en-US"/>
          </a:p>
        </p:txBody>
      </p:sp>
    </p:spTree>
    <p:extLst>
      <p:ext uri="{BB962C8B-B14F-4D97-AF65-F5344CB8AC3E}">
        <p14:creationId xmlns:p14="http://schemas.microsoft.com/office/powerpoint/2010/main" val="9167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F3AAAD-A793-BF42-921B-FC1F9113B3E4}"/>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0425F02D-FACD-1A4E-86DC-91918168AB03}"/>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4E056C70-8F25-854F-A413-905F8011E771}"/>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9EE54DA2-6EE5-334A-A644-9057A0BE8273}"/>
              </a:ext>
            </a:extLst>
          </p:cNvPr>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63702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2920620"/>
            <a:ext cx="9601200" cy="2946779"/>
          </a:xfrm>
        </p:spPr>
        <p:txBody>
          <a:bodyPr>
            <a:normAutofit/>
          </a:bodyPr>
          <a:lstStyle/>
          <a:p>
            <a:pPr marL="0" indent="0">
              <a:buNone/>
            </a:pPr>
            <a:endParaRPr lang="en-GB" b="1" dirty="0"/>
          </a:p>
          <a:p>
            <a:r>
              <a:rPr lang="en-GB" sz="2400" dirty="0"/>
              <a:t>Dataset = publicly available</a:t>
            </a:r>
          </a:p>
          <a:p>
            <a:pPr lvl="1"/>
            <a:r>
              <a:rPr lang="en-GB" sz="2400" dirty="0"/>
              <a:t>for each article: all cases [apart from non-English judgments]</a:t>
            </a:r>
          </a:p>
          <a:p>
            <a:pPr lvl="1"/>
            <a:r>
              <a:rPr lang="en-GB" sz="2400" dirty="0"/>
              <a:t>equal amount of violation/non-violation cases</a:t>
            </a:r>
          </a:p>
          <a:p>
            <a:pPr lvl="1"/>
            <a:r>
              <a:rPr lang="en-GB" sz="2400" dirty="0"/>
              <a:t>text extraction by using regular expressions, excluding operative provisions</a:t>
            </a:r>
          </a:p>
          <a:p>
            <a:endParaRPr lang="en-GB" dirty="0"/>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16</a:t>
            </a:fld>
            <a:endParaRPr lang="en-US"/>
          </a:p>
        </p:txBody>
      </p:sp>
    </p:spTree>
    <p:extLst>
      <p:ext uri="{BB962C8B-B14F-4D97-AF65-F5344CB8AC3E}">
        <p14:creationId xmlns:p14="http://schemas.microsoft.com/office/powerpoint/2010/main" val="202026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599" y="1896533"/>
            <a:ext cx="9872133" cy="3970867"/>
          </a:xfrm>
        </p:spPr>
        <p:txBody>
          <a:bodyPr>
            <a:normAutofit/>
          </a:bodyPr>
          <a:lstStyle/>
          <a:p>
            <a:endParaRPr lang="en-GB" sz="1300" dirty="0"/>
          </a:p>
          <a:p>
            <a:r>
              <a:rPr lang="en-GB" dirty="0"/>
              <a:t>Prediction is defined as a binary classification task: yes/no violation:</a:t>
            </a:r>
          </a:p>
          <a:p>
            <a:pPr lvl="1"/>
            <a:r>
              <a:rPr lang="en-GB" dirty="0"/>
              <a:t>using each set of textual features to train SVM classifiers</a:t>
            </a:r>
          </a:p>
          <a:p>
            <a:pPr lvl="1"/>
            <a:r>
              <a:rPr lang="en-GB" dirty="0"/>
              <a:t>linear </a:t>
            </a:r>
            <a:r>
              <a:rPr lang="en-GB" dirty="0" err="1"/>
              <a:t>kernal</a:t>
            </a:r>
            <a:r>
              <a:rPr lang="en-GB" dirty="0"/>
              <a:t> to check the weight learned for each feature</a:t>
            </a:r>
          </a:p>
          <a:p>
            <a:pPr lvl="1"/>
            <a:r>
              <a:rPr lang="en-GB" dirty="0"/>
              <a:t>violation cases labelled +1, non-violation labelled -1</a:t>
            </a:r>
          </a:p>
          <a:p>
            <a:pPr lvl="1"/>
            <a:r>
              <a:rPr lang="en-GB" dirty="0"/>
              <a:t>features with positive weights indicative of violation, with negative indicative of non-violation</a:t>
            </a:r>
          </a:p>
          <a:p>
            <a:pPr lvl="1"/>
            <a:endParaRPr lang="en-GB" dirty="0"/>
          </a:p>
          <a:p>
            <a:pPr lvl="1"/>
            <a:r>
              <a:rPr lang="en-GB" dirty="0"/>
              <a:t>trained and tested by 10-fold cross validation, a held-out of 10% for testing</a:t>
            </a:r>
          </a:p>
          <a:p>
            <a:pPr lvl="1"/>
            <a:r>
              <a:rPr lang="en-GB" dirty="0"/>
              <a:t>performance computed as </a:t>
            </a:r>
            <a:r>
              <a:rPr lang="en-GB" b="1" dirty="0"/>
              <a:t>mean accuracy </a:t>
            </a:r>
            <a:r>
              <a:rPr lang="en-GB" dirty="0"/>
              <a:t>after 10-fold cross-validation</a:t>
            </a:r>
          </a:p>
          <a:p>
            <a:endParaRPr lang="en-GB" sz="1300" dirty="0"/>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17</a:t>
            </a:fld>
            <a:endParaRPr lang="en-US"/>
          </a:p>
        </p:txBody>
      </p:sp>
    </p:spTree>
    <p:extLst>
      <p:ext uri="{BB962C8B-B14F-4D97-AF65-F5344CB8AC3E}">
        <p14:creationId xmlns:p14="http://schemas.microsoft.com/office/powerpoint/2010/main" val="261723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599" y="1524000"/>
            <a:ext cx="10543309" cy="4343400"/>
          </a:xfrm>
        </p:spPr>
        <p:txBody>
          <a:bodyPr>
            <a:normAutofit/>
          </a:bodyPr>
          <a:lstStyle/>
          <a:p>
            <a:endParaRPr lang="en-GB"/>
          </a:p>
          <a:p>
            <a:endParaRPr lang="en-GB"/>
          </a:p>
          <a:p>
            <a:endParaRPr lang="en-GB" dirty="0"/>
          </a:p>
        </p:txBody>
      </p:sp>
      <p:sp>
        <p:nvSpPr>
          <p:cNvPr id="4" name="Tijdelijke aanduiding voor datum 3"/>
          <p:cNvSpPr>
            <a:spLocks noGrp="1"/>
          </p:cNvSpPr>
          <p:nvPr>
            <p:ph type="dt" sz="half" idx="10"/>
          </p:nvPr>
        </p:nvSpPr>
        <p:spPr>
          <a:xfrm>
            <a:off x="1390650" y="6453386"/>
            <a:ext cx="1204572" cy="404614"/>
          </a:xfrm>
        </p:spPr>
        <p:txBody>
          <a:bodyPr/>
          <a:lstStyle/>
          <a:p>
            <a:r>
              <a:rPr lang="en-US"/>
              <a:t>21/3/19</a:t>
            </a:r>
            <a:endParaRPr lang="en-US" dirty="0"/>
          </a:p>
        </p:txBody>
      </p:sp>
      <p:sp>
        <p:nvSpPr>
          <p:cNvPr id="5" name="Tijdelijke aanduiding voor voettekst 4"/>
          <p:cNvSpPr>
            <a:spLocks noGrp="1"/>
          </p:cNvSpPr>
          <p:nvPr>
            <p:ph type="ftr" sz="quarter" idx="11"/>
          </p:nvPr>
        </p:nvSpPr>
        <p:spPr>
          <a:xfrm>
            <a:off x="2893564" y="6453386"/>
            <a:ext cx="6280830" cy="404614"/>
          </a:xfrm>
        </p:spPr>
        <p:txBody>
          <a:bodyPr/>
          <a:lstStyle/>
          <a:p>
            <a:r>
              <a:rPr lang="en-US"/>
              <a:t>Hildebrandt: Legal Protection Against Automating Law?</a:t>
            </a:r>
            <a:endParaRPr lang="en-US" dirty="0"/>
          </a:p>
        </p:txBody>
      </p:sp>
      <p:sp>
        <p:nvSpPr>
          <p:cNvPr id="6" name="Tijdelijke aanduiding voor dianummer 5"/>
          <p:cNvSpPr>
            <a:spLocks noGrp="1"/>
          </p:cNvSpPr>
          <p:nvPr>
            <p:ph type="sldNum" sz="quarter" idx="12"/>
          </p:nvPr>
        </p:nvSpPr>
        <p:spPr>
          <a:xfrm>
            <a:off x="9472736" y="6453386"/>
            <a:ext cx="1596292" cy="404614"/>
          </a:xfrm>
        </p:spPr>
        <p:txBody>
          <a:bodyPr/>
          <a:lstStyle/>
          <a:p>
            <a:fld id="{69E57DC2-970A-4B3E-BB1C-7A09969E49DF}" type="slidenum">
              <a:rPr lang="en-US" smtClean="0"/>
              <a:t>18</a:t>
            </a:fld>
            <a:endParaRPr lang="en-US"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741" y="901700"/>
            <a:ext cx="10457793" cy="5054600"/>
          </a:xfrm>
          <a:prstGeom prst="rect">
            <a:avLst/>
          </a:prstGeom>
        </p:spPr>
      </p:pic>
    </p:spTree>
    <p:extLst>
      <p:ext uri="{BB962C8B-B14F-4D97-AF65-F5344CB8AC3E}">
        <p14:creationId xmlns:p14="http://schemas.microsoft.com/office/powerpoint/2010/main" val="166435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828800"/>
            <a:ext cx="9601200" cy="4216231"/>
          </a:xfrm>
        </p:spPr>
        <p:txBody>
          <a:bodyPr>
            <a:normAutofit/>
          </a:bodyPr>
          <a:lstStyle/>
          <a:p>
            <a:endParaRPr lang="en-GB" sz="1100" dirty="0"/>
          </a:p>
          <a:p>
            <a:r>
              <a:rPr lang="en-GB" b="1" dirty="0"/>
              <a:t>Circumstances and topics are best predictors, </a:t>
            </a:r>
            <a:br>
              <a:rPr lang="en-GB" b="1" dirty="0"/>
            </a:br>
            <a:r>
              <a:rPr lang="en-GB" b="1" dirty="0"/>
              <a:t>combined works best</a:t>
            </a:r>
          </a:p>
          <a:p>
            <a:pPr lvl="1"/>
            <a:r>
              <a:rPr lang="en-GB" dirty="0"/>
              <a:t>law has lowest performance</a:t>
            </a:r>
          </a:p>
          <a:p>
            <a:pPr lvl="2"/>
            <a:r>
              <a:rPr lang="en-GB" sz="2000" dirty="0"/>
              <a:t>discussion: facts more important than law</a:t>
            </a:r>
          </a:p>
          <a:p>
            <a:pPr lvl="2"/>
            <a:r>
              <a:rPr lang="en-GB" sz="2000" dirty="0"/>
              <a:t>legal formalism and realism: evidence that legal realism is realistic</a:t>
            </a:r>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19</a:t>
            </a:fld>
            <a:endParaRPr lang="en-US"/>
          </a:p>
        </p:txBody>
      </p:sp>
    </p:spTree>
    <p:extLst>
      <p:ext uri="{BB962C8B-B14F-4D97-AF65-F5344CB8AC3E}">
        <p14:creationId xmlns:p14="http://schemas.microsoft.com/office/powerpoint/2010/main" val="6105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16">
            <a:extLst>
              <a:ext uri="{FF2B5EF4-FFF2-40B4-BE49-F238E27FC236}">
                <a16:creationId xmlns:a16="http://schemas.microsoft.com/office/drawing/2014/main" id="{C5F79084-E805-48DA-8EAC-CD5FD493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Content Placeholder 11" descr="A screenshot of a cell phone&#10;&#10;Description automatically generated">
            <a:extLst>
              <a:ext uri="{FF2B5EF4-FFF2-40B4-BE49-F238E27FC236}">
                <a16:creationId xmlns:a16="http://schemas.microsoft.com/office/drawing/2014/main" id="{6B4BFC0D-F4B8-864E-8929-11F524D93490}"/>
              </a:ext>
            </a:extLst>
          </p:cNvPr>
          <p:cNvPicPr>
            <a:picLocks noGrp="1" noChangeAspect="1"/>
          </p:cNvPicPr>
          <p:nvPr>
            <p:ph idx="1"/>
          </p:nvPr>
        </p:nvPicPr>
        <p:blipFill rotWithShape="1">
          <a:blip r:embed="rId2"/>
          <a:srcRect r="444"/>
          <a:stretch/>
        </p:blipFill>
        <p:spPr>
          <a:xfrm>
            <a:off x="20" y="10"/>
            <a:ext cx="12191980" cy="6857990"/>
          </a:xfrm>
          <a:prstGeom prst="rect">
            <a:avLst/>
          </a:prstGeom>
        </p:spPr>
      </p:pic>
      <p:sp>
        <p:nvSpPr>
          <p:cNvPr id="4" name="Date Placeholder 3">
            <a:extLst>
              <a:ext uri="{FF2B5EF4-FFF2-40B4-BE49-F238E27FC236}">
                <a16:creationId xmlns:a16="http://schemas.microsoft.com/office/drawing/2014/main" id="{A94CEB08-E84F-7D4D-9B7E-64C6A6DBB2EF}"/>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pPr>
            <a:r>
              <a:rPr lang="en-US">
                <a:solidFill>
                  <a:srgbClr val="FFFFFF"/>
                </a:solidFill>
                <a:latin typeface="+mn-lt"/>
              </a:rPr>
              <a:t>21/3/19</a:t>
            </a:r>
          </a:p>
        </p:txBody>
      </p:sp>
      <p:sp>
        <p:nvSpPr>
          <p:cNvPr id="5" name="Footer Placeholder 4">
            <a:extLst>
              <a:ext uri="{FF2B5EF4-FFF2-40B4-BE49-F238E27FC236}">
                <a16:creationId xmlns:a16="http://schemas.microsoft.com/office/drawing/2014/main" id="{3966F92B-4F87-5D4B-AA4C-8E2E21EF3EE8}"/>
              </a:ext>
            </a:extLst>
          </p:cNvPr>
          <p:cNvSpPr>
            <a:spLocks noGrp="1"/>
          </p:cNvSpPr>
          <p:nvPr>
            <p:ph type="ftr" sz="quarter" idx="11"/>
          </p:nvPr>
        </p:nvSpPr>
        <p:spPr>
          <a:xfrm>
            <a:off x="2893564" y="6453386"/>
            <a:ext cx="6280830" cy="404614"/>
          </a:xfrm>
        </p:spPr>
        <p:txBody>
          <a:bodyPr vert="horz" lIns="91440" tIns="45720" rIns="91440" bIns="45720" rtlCol="0" anchor="ctr">
            <a:normAutofit/>
          </a:bodyPr>
          <a:lstStyle/>
          <a:p>
            <a:pPr>
              <a:spcAft>
                <a:spcPts val="600"/>
              </a:spcAft>
            </a:pPr>
            <a:r>
              <a:rPr lang="en-US" kern="1200" baseline="0">
                <a:solidFill>
                  <a:srgbClr val="FFFFFF"/>
                </a:solidFill>
                <a:latin typeface="+mn-lt"/>
                <a:ea typeface="+mn-ea"/>
                <a:cs typeface="+mn-cs"/>
              </a:rPr>
              <a:t>Hildebrandt: Legal Protection Against Automating Law?</a:t>
            </a:r>
          </a:p>
        </p:txBody>
      </p:sp>
      <p:sp>
        <p:nvSpPr>
          <p:cNvPr id="6" name="Slide Number Placeholder 5">
            <a:extLst>
              <a:ext uri="{FF2B5EF4-FFF2-40B4-BE49-F238E27FC236}">
                <a16:creationId xmlns:a16="http://schemas.microsoft.com/office/drawing/2014/main" id="{7C2BD594-AF8B-6D4F-95B9-B895B919D228}"/>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a:solidFill>
                  <a:srgbClr val="FFFFFF"/>
                </a:solidFill>
                <a:latin typeface="+mn-lt"/>
              </a:rPr>
              <a:pPr>
                <a:spcAft>
                  <a:spcPts val="600"/>
                </a:spcAft>
              </a:pPr>
              <a:t>2</a:t>
            </a:fld>
            <a:endParaRPr lang="en-US">
              <a:solidFill>
                <a:srgbClr val="FFFFFF"/>
              </a:solidFill>
              <a:latin typeface="+mn-lt"/>
            </a:endParaRPr>
          </a:p>
        </p:txBody>
      </p:sp>
    </p:spTree>
    <p:extLst>
      <p:ext uri="{BB962C8B-B14F-4D97-AF65-F5344CB8AC3E}">
        <p14:creationId xmlns:p14="http://schemas.microsoft.com/office/powerpoint/2010/main" val="347576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71600" y="1828800"/>
            <a:ext cx="9601200" cy="4216231"/>
          </a:xfrm>
        </p:spPr>
        <p:txBody>
          <a:bodyPr>
            <a:normAutofit/>
          </a:bodyPr>
          <a:lstStyle/>
          <a:p>
            <a:endParaRPr lang="en-GB" sz="1100" dirty="0"/>
          </a:p>
          <a:p>
            <a:pPr marL="0" indent="0">
              <a:buNone/>
            </a:pPr>
            <a:endParaRPr lang="en-GB" dirty="0"/>
          </a:p>
          <a:p>
            <a:pPr marL="0" indent="0">
              <a:buNone/>
            </a:pPr>
            <a:r>
              <a:rPr lang="en-GB" dirty="0"/>
              <a:t>This is </a:t>
            </a:r>
            <a:r>
              <a:rPr lang="en-GB" b="1" dirty="0"/>
              <a:t>nonsense</a:t>
            </a:r>
            <a:r>
              <a:rPr lang="en-GB" dirty="0"/>
              <a:t> for 2 reasons:</a:t>
            </a:r>
          </a:p>
          <a:p>
            <a:pPr marL="0" indent="0">
              <a:buNone/>
            </a:pPr>
            <a:endParaRPr lang="en-GB" dirty="0"/>
          </a:p>
          <a:p>
            <a:pPr marL="1444752" lvl="2" indent="-457200">
              <a:buFont typeface="+mj-lt"/>
              <a:buAutoNum type="arabicPeriod"/>
            </a:pPr>
            <a:r>
              <a:rPr lang="en-GB" sz="2000" dirty="0"/>
              <a:t>as indicated by the authors the facts, formulated by the court, </a:t>
            </a:r>
            <a:br>
              <a:rPr lang="en-GB" sz="2000" dirty="0"/>
            </a:br>
            <a:r>
              <a:rPr lang="en-GB" sz="2000" dirty="0"/>
              <a:t>may be tuned to the outcome</a:t>
            </a:r>
          </a:p>
          <a:p>
            <a:pPr marL="1444752" lvl="2" indent="-457200">
              <a:buFont typeface="+mj-lt"/>
              <a:buAutoNum type="arabicPeriod"/>
            </a:pPr>
            <a:r>
              <a:rPr lang="en-GB" sz="2000" dirty="0"/>
              <a:t>in many cases there is no law section due to </a:t>
            </a:r>
            <a:br>
              <a:rPr lang="en-GB" sz="2000" dirty="0"/>
            </a:br>
            <a:r>
              <a:rPr lang="en-GB" sz="2000" dirty="0"/>
              <a:t>an inadmissibility judgment</a:t>
            </a:r>
          </a:p>
          <a:p>
            <a:pPr marL="1444752" lvl="2" indent="-457200">
              <a:buFont typeface="+mj-lt"/>
              <a:buAutoNum type="arabicPeriod"/>
            </a:pPr>
            <a:endParaRPr lang="en-GB" sz="2000" dirty="0"/>
          </a:p>
          <a:p>
            <a:pPr marL="1444752" lvl="2" indent="-457200">
              <a:buFont typeface="+mj-lt"/>
              <a:buAutoNum type="arabicPeriod"/>
            </a:pPr>
            <a:r>
              <a:rPr lang="en-GB" sz="2000" dirty="0">
                <a:solidFill>
                  <a:srgbClr val="FF0000"/>
                </a:solidFill>
              </a:rPr>
              <a:t>To seriously make sense, </a:t>
            </a:r>
            <a:br>
              <a:rPr lang="en-GB" sz="2000" dirty="0">
                <a:solidFill>
                  <a:srgbClr val="FF0000"/>
                </a:solidFill>
              </a:rPr>
            </a:br>
            <a:r>
              <a:rPr lang="en-GB" sz="2000" dirty="0">
                <a:solidFill>
                  <a:srgbClr val="FF0000"/>
                </a:solidFill>
              </a:rPr>
              <a:t>one would need the facts of ‘cases’ that did not reach the court…</a:t>
            </a:r>
          </a:p>
        </p:txBody>
      </p:sp>
      <p:sp>
        <p:nvSpPr>
          <p:cNvPr id="4" name="Tijdelijke aanduiding voor datum 3"/>
          <p:cNvSpPr>
            <a:spLocks noGrp="1"/>
          </p:cNvSpPr>
          <p:nvPr>
            <p:ph type="dt" sz="half" idx="10"/>
          </p:nvPr>
        </p:nvSpPr>
        <p:spPr>
          <a:xfrm>
            <a:off x="1390650" y="6453386"/>
            <a:ext cx="1204572" cy="404614"/>
          </a:xfrm>
        </p:spPr>
        <p:txBody>
          <a:bodyPr>
            <a:normAutofit/>
          </a:bodyPr>
          <a:lstStyle/>
          <a:p>
            <a:pPr>
              <a:spcAft>
                <a:spcPts val="600"/>
              </a:spcAft>
            </a:pPr>
            <a:r>
              <a:rPr lang="en-US"/>
              <a:t>21/3/19</a:t>
            </a:r>
          </a:p>
        </p:txBody>
      </p:sp>
      <p:sp>
        <p:nvSpPr>
          <p:cNvPr id="5" name="Tijdelijke aanduiding voor voettekst 4"/>
          <p:cNvSpPr>
            <a:spLocks noGrp="1"/>
          </p:cNvSpPr>
          <p:nvPr>
            <p:ph type="ftr" sz="quarter" idx="11"/>
          </p:nvPr>
        </p:nvSpPr>
        <p:spPr>
          <a:xfrm>
            <a:off x="2893564" y="6453386"/>
            <a:ext cx="6280830" cy="404614"/>
          </a:xfrm>
        </p:spPr>
        <p:txBody>
          <a:bodyPr>
            <a:normAutofit/>
          </a:bodyPr>
          <a:lstStyle/>
          <a:p>
            <a:pPr>
              <a:spcAft>
                <a:spcPts val="600"/>
              </a:spcAft>
            </a:pPr>
            <a:r>
              <a:rPr lang="en-US"/>
              <a:t>Hildebrandt: Legal Protection Against Automating Law?</a:t>
            </a:r>
          </a:p>
        </p:txBody>
      </p:sp>
      <p:sp>
        <p:nvSpPr>
          <p:cNvPr id="6" name="Tijdelijke aanduiding voor dianummer 5"/>
          <p:cNvSpPr>
            <a:spLocks noGrp="1"/>
          </p:cNvSpPr>
          <p:nvPr>
            <p:ph type="sldNum" sz="quarter" idx="12"/>
          </p:nvPr>
        </p:nvSpPr>
        <p:spPr>
          <a:xfrm>
            <a:off x="9472736" y="6453386"/>
            <a:ext cx="1596292" cy="404614"/>
          </a:xfrm>
        </p:spPr>
        <p:txBody>
          <a:bodyPr>
            <a:normAutofit/>
          </a:bodyPr>
          <a:lstStyle/>
          <a:p>
            <a:pPr>
              <a:spcAft>
                <a:spcPts val="600"/>
              </a:spcAft>
            </a:pPr>
            <a:fld id="{69E57DC2-970A-4B3E-BB1C-7A09969E49DF}" type="slidenum">
              <a:rPr lang="en-US" smtClean="0"/>
              <a:pPr>
                <a:spcAft>
                  <a:spcPts val="600"/>
                </a:spcAft>
              </a:pPr>
              <a:t>20</a:t>
            </a:fld>
            <a:endParaRPr lang="en-US"/>
          </a:p>
        </p:txBody>
      </p:sp>
    </p:spTree>
    <p:extLst>
      <p:ext uri="{BB962C8B-B14F-4D97-AF65-F5344CB8AC3E}">
        <p14:creationId xmlns:p14="http://schemas.microsoft.com/office/powerpoint/2010/main" val="32354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descr="A screenshot of a cell phone&#10;&#10;Description automatically generated">
            <a:extLst>
              <a:ext uri="{FF2B5EF4-FFF2-40B4-BE49-F238E27FC236}">
                <a16:creationId xmlns:a16="http://schemas.microsoft.com/office/drawing/2014/main" id="{D2256076-DDB3-3C40-AB0E-19D76CFFCBD2}"/>
              </a:ext>
            </a:extLst>
          </p:cNvPr>
          <p:cNvPicPr>
            <a:picLocks noGrp="1" noChangeAspect="1"/>
          </p:cNvPicPr>
          <p:nvPr>
            <p:ph idx="1"/>
          </p:nvPr>
        </p:nvPicPr>
        <p:blipFill>
          <a:blip r:embed="rId2"/>
          <a:stretch>
            <a:fillRect/>
          </a:stretch>
        </p:blipFill>
        <p:spPr>
          <a:xfrm>
            <a:off x="4236053" y="800100"/>
            <a:ext cx="3719894" cy="5257801"/>
          </a:xfrm>
          <a:prstGeom prst="rect">
            <a:avLst/>
          </a:prstGeom>
        </p:spPr>
      </p:pic>
      <p:sp>
        <p:nvSpPr>
          <p:cNvPr id="2" name="Date Placeholder 1">
            <a:extLst>
              <a:ext uri="{FF2B5EF4-FFF2-40B4-BE49-F238E27FC236}">
                <a16:creationId xmlns:a16="http://schemas.microsoft.com/office/drawing/2014/main" id="{A4BAB859-B0AA-2040-983F-D025D9754F8A}"/>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0EBF6CA9-0797-1D43-A62B-6440E28F5A43}"/>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4B25C621-B297-664B-8B9C-2831F37C5E35}"/>
              </a:ext>
            </a:extLst>
          </p:cNvPr>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196396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D1657881-3EC6-1847-AEF4-B911204BA429}"/>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EA210CC0-846B-0E4C-883A-614C96AF3BE5}"/>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38BDBA11-20A2-504B-956C-0CCD00BF8C7E}"/>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AEE51511-3454-6A49-B90C-B92320734E73}"/>
              </a:ext>
            </a:extLst>
          </p:cNvPr>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50366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B94AD20C-8D80-5845-863F-995FC88B5C21}"/>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41EC8567-7CFC-BA47-ADB4-17A777E1F971}"/>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F1D87823-3899-5642-B455-C0D71BCCF336}"/>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531C7C8D-1D9F-E541-91F0-DB61C0E34535}"/>
              </a:ext>
            </a:extLst>
          </p:cNvPr>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255862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4C1C40B0-73C5-464B-8E17-ACE2B118C70D}"/>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8842687E-4EF8-B04F-AF30-4394006410FB}"/>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A4CDDF20-97AA-0843-967D-7DDEE5C348E5}"/>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450E946F-FF62-9843-AB47-5F1B4E9E2691}"/>
              </a:ext>
            </a:extLst>
          </p:cNvPr>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544700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55857E3B-D41B-4A44-8BDB-3C87236D4EBF}"/>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42E47FB6-F5F9-E34A-90C0-24891293B20A}"/>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DB50A22F-4876-EC46-9EF7-0E6446301636}"/>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C7AEAAED-658E-B147-8153-87C39BC32527}"/>
              </a:ext>
            </a:extLst>
          </p:cNvPr>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47089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8CBD65AD-75B9-B94C-83F3-AB73EC3DA20E}"/>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F749B8DD-882B-1547-BF93-0D319792EEAC}"/>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FF8C9007-1279-834A-8EE5-6F75363867A3}"/>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DF87E9BD-4A84-A048-B016-3E5910E7BD34}"/>
              </a:ext>
            </a:extLst>
          </p:cNvPr>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2412247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5FD39C1D-8E18-744C-AF91-4CF8337DA083}"/>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33666C36-8E02-DE47-81E9-A6CCB07D0DB0}"/>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F64A886E-85C0-A343-81A9-93B99EE7252E}"/>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EBDDE6F6-6BDD-7E4B-BF68-5E89951B7F99}"/>
              </a:ext>
            </a:extLst>
          </p:cNvPr>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357600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8F80FE7D-D6EE-3841-9403-EBCD7520DAF0}"/>
              </a:ext>
            </a:extLst>
          </p:cNvPr>
          <p:cNvPicPr>
            <a:picLocks noGrp="1" noChangeAspect="1"/>
          </p:cNvPicPr>
          <p:nvPr>
            <p:ph idx="1"/>
          </p:nvPr>
        </p:nvPicPr>
        <p:blipFill>
          <a:blip r:embed="rId2"/>
          <a:stretch>
            <a:fillRect/>
          </a:stretch>
        </p:blipFill>
        <p:spPr>
          <a:xfrm>
            <a:off x="4394485" y="800100"/>
            <a:ext cx="3403030" cy="5257801"/>
          </a:xfrm>
          <a:prstGeom prst="rect">
            <a:avLst/>
          </a:prstGeom>
        </p:spPr>
      </p:pic>
      <p:sp>
        <p:nvSpPr>
          <p:cNvPr id="2" name="Date Placeholder 1">
            <a:extLst>
              <a:ext uri="{FF2B5EF4-FFF2-40B4-BE49-F238E27FC236}">
                <a16:creationId xmlns:a16="http://schemas.microsoft.com/office/drawing/2014/main" id="{14D0DB11-120B-674D-898B-384E5C1FB37D}"/>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05909B12-6ADF-CA4D-9B71-DE3D05C41BED}"/>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75F5D764-0946-F540-9AE1-8AE06DC33ADB}"/>
              </a:ext>
            </a:extLst>
          </p:cNvPr>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7343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53E1146F-338C-0C42-A11E-84DC3B218351}"/>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4169BDA3-58F8-3B47-9600-0D469F8236F3}"/>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208F961A-EF82-3B43-8C78-1E30B8E33A89}"/>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DA5A436E-008B-7544-8A00-D4DAAEBA1359}"/>
              </a:ext>
            </a:extLst>
          </p:cNvPr>
          <p:cNvSpPr>
            <a:spLocks noGrp="1"/>
          </p:cNvSpPr>
          <p:nvPr>
            <p:ph type="sldNum" sz="quarter" idx="12"/>
          </p:nvPr>
        </p:nvSpPr>
        <p:spPr/>
        <p:txBody>
          <a:bodyPr/>
          <a:lstStyle/>
          <a:p>
            <a:fld id="{69E57DC2-970A-4B3E-BB1C-7A09969E49DF}" type="slidenum">
              <a:rPr lang="en-US" smtClean="0"/>
              <a:t>29</a:t>
            </a:fld>
            <a:endParaRPr lang="en-US" dirty="0"/>
          </a:p>
        </p:txBody>
      </p:sp>
    </p:spTree>
    <p:extLst>
      <p:ext uri="{BB962C8B-B14F-4D97-AF65-F5344CB8AC3E}">
        <p14:creationId xmlns:p14="http://schemas.microsoft.com/office/powerpoint/2010/main" val="350804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21599D-3DBD-2444-8547-68A5F91EF384}"/>
              </a:ext>
            </a:extLst>
          </p:cNvPr>
          <p:cNvSpPr>
            <a:spLocks noGrp="1"/>
          </p:cNvSpPr>
          <p:nvPr>
            <p:ph idx="1"/>
          </p:nvPr>
        </p:nvSpPr>
        <p:spPr>
          <a:xfrm>
            <a:off x="1371600" y="800100"/>
            <a:ext cx="9601200" cy="5067300"/>
          </a:xfrm>
        </p:spPr>
        <p:txBody>
          <a:bodyPr/>
          <a:lstStyle/>
          <a:p>
            <a:pPr marL="0" indent="0">
              <a:buNone/>
            </a:pPr>
            <a:endParaRPr lang="fr-FR" dirty="0"/>
          </a:p>
          <a:p>
            <a:pPr marL="0" indent="0" algn="r">
              <a:buNone/>
            </a:pPr>
            <a:endParaRPr lang="fr-FR" dirty="0"/>
          </a:p>
          <a:p>
            <a:pPr marL="0" indent="0">
              <a:buNone/>
            </a:pPr>
            <a:r>
              <a:rPr lang="fr-FR" dirty="0"/>
              <a:t>Qu’est-ce qu’une information susceptible de traitement automatique?</a:t>
            </a:r>
          </a:p>
          <a:p>
            <a:pPr>
              <a:buFont typeface="Wingdings" pitchFamily="2" charset="2"/>
              <a:buChar char="Ø"/>
            </a:pPr>
            <a:r>
              <a:rPr lang="fr-FR" dirty="0"/>
              <a:t>tout ensemble d’éléments numériques, alphabétiques, ou symboliques, dont le sens est </a:t>
            </a:r>
            <a:r>
              <a:rPr lang="fr-FR" dirty="0">
                <a:solidFill>
                  <a:srgbClr val="FF0000"/>
                </a:solidFill>
              </a:rPr>
              <a:t>explicite</a:t>
            </a:r>
            <a:r>
              <a:rPr lang="fr-FR" dirty="0"/>
              <a:t> ou obtenue par </a:t>
            </a:r>
            <a:r>
              <a:rPr lang="fr-FR" dirty="0">
                <a:solidFill>
                  <a:srgbClr val="FF0000"/>
                </a:solidFill>
              </a:rPr>
              <a:t>référence a une table de correspondance</a:t>
            </a:r>
          </a:p>
          <a:p>
            <a:pPr>
              <a:buFont typeface="Wingdings" pitchFamily="2" charset="2"/>
              <a:buChar char="Ø"/>
            </a:pPr>
            <a:r>
              <a:rPr lang="fr-FR" dirty="0"/>
              <a:t>toute donnée </a:t>
            </a:r>
            <a:r>
              <a:rPr lang="fr-FR" dirty="0">
                <a:solidFill>
                  <a:srgbClr val="FF0000"/>
                </a:solidFill>
              </a:rPr>
              <a:t>quantifiable ou mesurable </a:t>
            </a:r>
            <a:r>
              <a:rPr lang="fr-FR" dirty="0"/>
              <a:t>(par exemple un cout un rendement)</a:t>
            </a:r>
          </a:p>
          <a:p>
            <a:pPr marL="0" indent="0">
              <a:buNone/>
            </a:pPr>
            <a:endParaRPr lang="fr-FR" dirty="0"/>
          </a:p>
          <a:p>
            <a:pPr marL="0" indent="0">
              <a:buNone/>
            </a:pPr>
            <a:r>
              <a:rPr lang="fr-FR" dirty="0"/>
              <a:t>Seules font exception, en général, mais pas toujours, les données purement qualitatives (par exemple </a:t>
            </a:r>
            <a:r>
              <a:rPr lang="fr-FR" dirty="0">
                <a:solidFill>
                  <a:srgbClr val="FF0000"/>
                </a:solidFill>
              </a:rPr>
              <a:t>un jugement</a:t>
            </a:r>
            <a:r>
              <a:rPr lang="fr-FR" dirty="0"/>
              <a:t>, une </a:t>
            </a:r>
            <a:r>
              <a:rPr lang="fr-FR" dirty="0" err="1"/>
              <a:t>appreciation</a:t>
            </a:r>
            <a:r>
              <a:rPr lang="fr-FR" dirty="0"/>
              <a:t>)</a:t>
            </a:r>
          </a:p>
          <a:p>
            <a:pPr marL="0" indent="0">
              <a:buNone/>
            </a:pPr>
            <a:endParaRPr lang="fr-FR" dirty="0"/>
          </a:p>
          <a:p>
            <a:pPr marL="0" indent="0" algn="r">
              <a:buNone/>
            </a:pPr>
            <a:r>
              <a:rPr lang="fr-FR" dirty="0"/>
              <a:t>Pierre </a:t>
            </a:r>
            <a:r>
              <a:rPr lang="fr-FR" dirty="0" err="1"/>
              <a:t>Mathelot</a:t>
            </a:r>
            <a:r>
              <a:rPr lang="fr-FR" dirty="0"/>
              <a:t>, </a:t>
            </a:r>
            <a:r>
              <a:rPr lang="fr-FR" i="1" dirty="0"/>
              <a:t>L’Informatique</a:t>
            </a:r>
            <a:r>
              <a:rPr lang="fr-FR" dirty="0"/>
              <a:t>, Que sais-je?, PUF 1969, 7</a:t>
            </a:r>
          </a:p>
          <a:p>
            <a:pPr marL="0" indent="0" algn="r">
              <a:buNone/>
            </a:pPr>
            <a:r>
              <a:rPr lang="fr-FR" i="1" dirty="0" err="1"/>
              <a:t>Librarie</a:t>
            </a:r>
            <a:r>
              <a:rPr lang="fr-FR" i="1" dirty="0"/>
              <a:t> J. </a:t>
            </a:r>
            <a:r>
              <a:rPr lang="fr-FR" i="1" dirty="0" err="1"/>
              <a:t>Vrin</a:t>
            </a:r>
            <a:r>
              <a:rPr lang="fr-FR" dirty="0"/>
              <a:t>, Place de la Sorbonne, 20 mars 2019, 1 euro</a:t>
            </a:r>
          </a:p>
        </p:txBody>
      </p:sp>
      <p:sp>
        <p:nvSpPr>
          <p:cNvPr id="4" name="Date Placeholder 3">
            <a:extLst>
              <a:ext uri="{FF2B5EF4-FFF2-40B4-BE49-F238E27FC236}">
                <a16:creationId xmlns:a16="http://schemas.microsoft.com/office/drawing/2014/main" id="{2F431525-B7AA-904F-9C15-9A64D0C6E2B8}"/>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E5577145-9D83-BE4E-ADD4-68F1CB95F1C2}"/>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8D11FC83-7A8F-7447-9422-D02EA1520372}"/>
              </a:ext>
            </a:extLst>
          </p:cNvPr>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73428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D3C793E0-9312-8B49-8AE0-213432645466}"/>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9FA23413-ACFD-CC4F-9A85-AE2F6138E28C}"/>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488D9ADD-22B3-CC46-87AE-F174442B7570}"/>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619A0B81-E748-3F43-BE70-6B93684A7F54}"/>
              </a:ext>
            </a:extLst>
          </p:cNvPr>
          <p:cNvSpPr>
            <a:spLocks noGrp="1"/>
          </p:cNvSpPr>
          <p:nvPr>
            <p:ph type="sldNum" sz="quarter" idx="12"/>
          </p:nvPr>
        </p:nvSpPr>
        <p:spPr/>
        <p:txBody>
          <a:bodyPr/>
          <a:lstStyle/>
          <a:p>
            <a:fld id="{69E57DC2-970A-4B3E-BB1C-7A09969E49DF}" type="slidenum">
              <a:rPr lang="en-US" smtClean="0"/>
              <a:t>30</a:t>
            </a:fld>
            <a:endParaRPr lang="en-US" dirty="0"/>
          </a:p>
        </p:txBody>
      </p:sp>
    </p:spTree>
    <p:extLst>
      <p:ext uri="{BB962C8B-B14F-4D97-AF65-F5344CB8AC3E}">
        <p14:creationId xmlns:p14="http://schemas.microsoft.com/office/powerpoint/2010/main" val="1182885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sp>
        <p:nvSpPr>
          <p:cNvPr id="14" name="Rectangle 1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utura Medium" panose="020B0602020204020303" pitchFamily="34" charset="-79"/>
            </a:endParaRPr>
          </a:p>
        </p:txBody>
      </p:sp>
      <p:pic>
        <p:nvPicPr>
          <p:cNvPr id="5" name="Content Placeholder 4">
            <a:extLst>
              <a:ext uri="{FF2B5EF4-FFF2-40B4-BE49-F238E27FC236}">
                <a16:creationId xmlns:a16="http://schemas.microsoft.com/office/drawing/2014/main" id="{23A78772-12BC-FA49-B1B2-6D31BDE3C0BF}"/>
              </a:ext>
            </a:extLst>
          </p:cNvPr>
          <p:cNvPicPr>
            <a:picLocks noGrp="1" noChangeAspect="1"/>
          </p:cNvPicPr>
          <p:nvPr>
            <p:ph idx="1"/>
          </p:nvPr>
        </p:nvPicPr>
        <p:blipFill>
          <a:blip r:embed="rId2"/>
          <a:stretch>
            <a:fillRect/>
          </a:stretch>
        </p:blipFill>
        <p:spPr>
          <a:xfrm>
            <a:off x="4394485" y="800100"/>
            <a:ext cx="3403031" cy="5257801"/>
          </a:xfrm>
          <a:prstGeom prst="rect">
            <a:avLst/>
          </a:prstGeom>
        </p:spPr>
      </p:pic>
      <p:sp>
        <p:nvSpPr>
          <p:cNvPr id="2" name="Date Placeholder 1">
            <a:extLst>
              <a:ext uri="{FF2B5EF4-FFF2-40B4-BE49-F238E27FC236}">
                <a16:creationId xmlns:a16="http://schemas.microsoft.com/office/drawing/2014/main" id="{C0AA731A-33DA-4E4C-89DC-3E3BF2DF3978}"/>
              </a:ext>
            </a:extLst>
          </p:cNvPr>
          <p:cNvSpPr>
            <a:spLocks noGrp="1"/>
          </p:cNvSpPr>
          <p:nvPr>
            <p:ph type="dt" sz="half" idx="10"/>
          </p:nvPr>
        </p:nvSpPr>
        <p:spPr/>
        <p:txBody>
          <a:bodyPr/>
          <a:lstStyle/>
          <a:p>
            <a:r>
              <a:rPr lang="en-US"/>
              <a:t>21/3/19</a:t>
            </a:r>
            <a:endParaRPr lang="en-US" dirty="0"/>
          </a:p>
        </p:txBody>
      </p:sp>
      <p:sp>
        <p:nvSpPr>
          <p:cNvPr id="3" name="Footer Placeholder 2">
            <a:extLst>
              <a:ext uri="{FF2B5EF4-FFF2-40B4-BE49-F238E27FC236}">
                <a16:creationId xmlns:a16="http://schemas.microsoft.com/office/drawing/2014/main" id="{2BF38B55-9E3E-C642-9378-A1437CF00210}"/>
              </a:ext>
            </a:extLst>
          </p:cNvPr>
          <p:cNvSpPr>
            <a:spLocks noGrp="1"/>
          </p:cNvSpPr>
          <p:nvPr>
            <p:ph type="ftr" sz="quarter" idx="11"/>
          </p:nvPr>
        </p:nvSpPr>
        <p:spPr/>
        <p:txBody>
          <a:bodyPr/>
          <a:lstStyle/>
          <a:p>
            <a:r>
              <a:rPr lang="en-US"/>
              <a:t>Hildebrandt: Legal Protection Against Automating Law?</a:t>
            </a:r>
            <a:endParaRPr lang="en-US" dirty="0"/>
          </a:p>
        </p:txBody>
      </p:sp>
      <p:sp>
        <p:nvSpPr>
          <p:cNvPr id="4" name="Slide Number Placeholder 3">
            <a:extLst>
              <a:ext uri="{FF2B5EF4-FFF2-40B4-BE49-F238E27FC236}">
                <a16:creationId xmlns:a16="http://schemas.microsoft.com/office/drawing/2014/main" id="{90A37C4E-9413-B54A-83E7-CE93BD9C0EAF}"/>
              </a:ext>
            </a:extLst>
          </p:cNvPr>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1906771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Legal decision-making as prediction </a:t>
            </a:r>
            <a:br>
              <a:rPr lang="en-US" sz="4000" dirty="0">
                <a:latin typeface="Britannic Bold" panose="020B0903060703020204" pitchFamily="34" charset="77"/>
              </a:rPr>
            </a:br>
            <a:r>
              <a:rPr lang="en-US" sz="4000" dirty="0">
                <a:latin typeface="Britannic Bold" panose="020B0903060703020204" pitchFamily="34" charset="77"/>
              </a:rPr>
              <a:t>based on similar cases </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pPr marL="0" indent="0" algn="ctr">
              <a:buNone/>
            </a:pPr>
            <a:endParaRPr lang="en-US" dirty="0"/>
          </a:p>
          <a:p>
            <a:pPr marL="0" indent="0" algn="ctr">
              <a:buNone/>
            </a:pPr>
            <a:r>
              <a:rPr lang="en-US" sz="2400" dirty="0"/>
              <a:t>Holmes: </a:t>
            </a:r>
          </a:p>
          <a:p>
            <a:pPr marL="0" indent="0" algn="ctr">
              <a:buNone/>
            </a:pPr>
            <a:r>
              <a:rPr lang="en-US" sz="2400" dirty="0"/>
              <a:t>The</a:t>
            </a:r>
            <a:r>
              <a:rPr lang="en-US" sz="2400" dirty="0">
                <a:solidFill>
                  <a:srgbClr val="FF0000"/>
                </a:solidFill>
              </a:rPr>
              <a:t> prophecies </a:t>
            </a:r>
            <a:r>
              <a:rPr lang="en-US" sz="2400" dirty="0"/>
              <a:t>of what the courts will do in fact, </a:t>
            </a:r>
          </a:p>
          <a:p>
            <a:pPr marL="0" indent="0" algn="ctr">
              <a:buNone/>
            </a:pPr>
            <a:r>
              <a:rPr lang="en-US" sz="2400" dirty="0"/>
              <a:t>and nothing more pretentious, </a:t>
            </a:r>
          </a:p>
          <a:p>
            <a:pPr marL="0" indent="0" algn="ctr">
              <a:buNone/>
            </a:pPr>
            <a:r>
              <a:rPr lang="en-US" sz="2400" dirty="0"/>
              <a:t>are what I mean by the law. </a:t>
            </a:r>
          </a:p>
          <a:p>
            <a:endParaRPr lang="nl-NL" dirty="0"/>
          </a:p>
        </p:txBody>
      </p:sp>
      <p:sp>
        <p:nvSpPr>
          <p:cNvPr id="4" name="Date Placeholder 3">
            <a:extLst>
              <a:ext uri="{FF2B5EF4-FFF2-40B4-BE49-F238E27FC236}">
                <a16:creationId xmlns:a16="http://schemas.microsoft.com/office/drawing/2014/main" id="{D1EABAC4-CA00-9643-8E08-68497256C728}"/>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93A0012D-32F9-214B-A277-E4112150AB04}"/>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B142527D-8F26-CD45-B978-CE4CFEE49329}"/>
              </a:ext>
            </a:extLst>
          </p:cNvPr>
          <p:cNvSpPr>
            <a:spLocks noGrp="1"/>
          </p:cNvSpPr>
          <p:nvPr>
            <p:ph type="sldNum" sz="quarter" idx="12"/>
          </p:nvPr>
        </p:nvSpPr>
        <p:spPr/>
        <p:txBody>
          <a:bodyPr/>
          <a:lstStyle/>
          <a:p>
            <a:fld id="{69E57DC2-970A-4B3E-BB1C-7A09969E49DF}" type="slidenum">
              <a:rPr lang="en-US" smtClean="0"/>
              <a:t>32</a:t>
            </a:fld>
            <a:endParaRPr lang="en-US" dirty="0"/>
          </a:p>
        </p:txBody>
      </p:sp>
    </p:spTree>
    <p:extLst>
      <p:ext uri="{BB962C8B-B14F-4D97-AF65-F5344CB8AC3E}">
        <p14:creationId xmlns:p14="http://schemas.microsoft.com/office/powerpoint/2010/main" val="1646434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Law, public administration or </a:t>
            </a:r>
            <a:br>
              <a:rPr lang="en-US" sz="4000" dirty="0">
                <a:latin typeface="Britannic Bold" panose="020B0903060703020204" pitchFamily="34" charset="77"/>
              </a:rPr>
            </a:br>
            <a:r>
              <a:rPr lang="en-US" sz="4000" dirty="0">
                <a:latin typeface="Britannic Bold" panose="020B0903060703020204" pitchFamily="34" charset="77"/>
              </a:rPr>
              <a:t>technological management?</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endParaRPr lang="en-US" dirty="0"/>
          </a:p>
          <a:p>
            <a:endParaRPr lang="en-US" dirty="0"/>
          </a:p>
          <a:p>
            <a:r>
              <a:rPr lang="en-US" dirty="0"/>
              <a:t>So, could prediction of judgement by ML applications be qualified as law?</a:t>
            </a:r>
          </a:p>
          <a:p>
            <a:r>
              <a:rPr lang="en-US" dirty="0"/>
              <a:t>Does it matter? </a:t>
            </a:r>
          </a:p>
          <a:p>
            <a:pPr lvl="1"/>
            <a:r>
              <a:rPr lang="en-US" dirty="0"/>
              <a:t>If law: legal effect based on prediction machines</a:t>
            </a:r>
          </a:p>
          <a:p>
            <a:pPr lvl="1"/>
            <a:r>
              <a:rPr lang="en-US" dirty="0"/>
              <a:t>If not law: public administration or technological management?</a:t>
            </a:r>
          </a:p>
          <a:p>
            <a:r>
              <a:rPr lang="en-US" dirty="0"/>
              <a:t>Defining law is lie nailing a pudding to the wall (Uwe Wesel)</a:t>
            </a:r>
          </a:p>
          <a:p>
            <a:endParaRPr lang="en-US" dirty="0"/>
          </a:p>
          <a:p>
            <a:endParaRPr lang="en-US" dirty="0"/>
          </a:p>
          <a:p>
            <a:pPr marL="457200" indent="-457200">
              <a:buAutoNum type="arabicParenBoth"/>
            </a:pPr>
            <a:endParaRPr lang="en-US" dirty="0"/>
          </a:p>
          <a:p>
            <a:endParaRPr lang="nl-NL" dirty="0"/>
          </a:p>
        </p:txBody>
      </p:sp>
      <p:sp>
        <p:nvSpPr>
          <p:cNvPr id="4" name="Date Placeholder 3">
            <a:extLst>
              <a:ext uri="{FF2B5EF4-FFF2-40B4-BE49-F238E27FC236}">
                <a16:creationId xmlns:a16="http://schemas.microsoft.com/office/drawing/2014/main" id="{68568DAE-4572-3C42-B7D9-83972CF032CD}"/>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39CDF16B-B7BC-0343-AA34-DD61049F0CE2}"/>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95F97977-5D21-B64E-A518-FDBC5443050B}"/>
              </a:ext>
            </a:extLst>
          </p:cNvPr>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26604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Law, public administration or </a:t>
            </a:r>
            <a:br>
              <a:rPr lang="en-US" sz="4000" dirty="0">
                <a:latin typeface="Britannic Bold" panose="020B0903060703020204" pitchFamily="34" charset="77"/>
              </a:rPr>
            </a:br>
            <a:r>
              <a:rPr lang="en-US" sz="4000" dirty="0">
                <a:latin typeface="Britannic Bold" panose="020B0903060703020204" pitchFamily="34" charset="77"/>
              </a:rPr>
              <a:t>technological management?</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endParaRPr lang="en-US" dirty="0"/>
          </a:p>
          <a:p>
            <a:endParaRPr lang="en-US" dirty="0"/>
          </a:p>
          <a:p>
            <a:r>
              <a:rPr lang="en-US" dirty="0"/>
              <a:t>Modern law is based on the </a:t>
            </a:r>
            <a:r>
              <a:rPr lang="en-US" dirty="0">
                <a:solidFill>
                  <a:srgbClr val="FF0000"/>
                </a:solidFill>
              </a:rPr>
              <a:t>performativity</a:t>
            </a:r>
            <a:r>
              <a:rPr lang="en-US" dirty="0"/>
              <a:t> of (written) speech acts</a:t>
            </a:r>
          </a:p>
          <a:p>
            <a:pPr lvl="1"/>
            <a:r>
              <a:rPr lang="en-US" dirty="0"/>
              <a:t>Legal effect is not same as enforcement or mechanical application</a:t>
            </a:r>
          </a:p>
          <a:p>
            <a:pPr lvl="1"/>
            <a:r>
              <a:rPr lang="en-US" dirty="0"/>
              <a:t>Legal certainty is not same as ruthless consistency </a:t>
            </a:r>
          </a:p>
          <a:p>
            <a:pPr lvl="1"/>
            <a:r>
              <a:rPr lang="en-US" dirty="0">
                <a:solidFill>
                  <a:srgbClr val="FF0000"/>
                </a:solidFill>
              </a:rPr>
              <a:t>Text-driven normativity </a:t>
            </a:r>
            <a:r>
              <a:rPr lang="en-US" dirty="0"/>
              <a:t>makes </a:t>
            </a:r>
            <a:r>
              <a:rPr lang="en-US" dirty="0">
                <a:solidFill>
                  <a:srgbClr val="FF0000"/>
                </a:solidFill>
              </a:rPr>
              <a:t>interpretation </a:t>
            </a:r>
            <a:r>
              <a:rPr lang="en-US" dirty="0"/>
              <a:t>the hallmark of modern law</a:t>
            </a:r>
          </a:p>
          <a:p>
            <a:pPr lvl="1"/>
            <a:r>
              <a:rPr lang="en-US" dirty="0"/>
              <a:t>The inherent </a:t>
            </a:r>
            <a:r>
              <a:rPr lang="en-US" dirty="0">
                <a:solidFill>
                  <a:srgbClr val="FF0000"/>
                </a:solidFill>
              </a:rPr>
              <a:t>ambiguity</a:t>
            </a:r>
            <a:r>
              <a:rPr lang="en-US" dirty="0"/>
              <a:t> generates law’s </a:t>
            </a:r>
            <a:r>
              <a:rPr lang="en-US" dirty="0">
                <a:solidFill>
                  <a:srgbClr val="FF0000"/>
                </a:solidFill>
              </a:rPr>
              <a:t>contestability</a:t>
            </a:r>
          </a:p>
          <a:p>
            <a:pPr lvl="1"/>
            <a:r>
              <a:rPr lang="en-US" dirty="0"/>
              <a:t>Performativity concerns the </a:t>
            </a:r>
            <a:r>
              <a:rPr lang="en-US" dirty="0">
                <a:solidFill>
                  <a:srgbClr val="FF0000"/>
                </a:solidFill>
              </a:rPr>
              <a:t>constitutive</a:t>
            </a:r>
            <a:r>
              <a:rPr lang="en-US" dirty="0"/>
              <a:t> </a:t>
            </a:r>
            <a:br>
              <a:rPr lang="en-US" dirty="0"/>
            </a:br>
            <a:r>
              <a:rPr lang="en-US" dirty="0">
                <a:solidFill>
                  <a:srgbClr val="FF0000"/>
                </a:solidFill>
              </a:rPr>
              <a:t>not the causal or logical nature </a:t>
            </a:r>
            <a:r>
              <a:rPr lang="en-US" dirty="0"/>
              <a:t>of legal effect and legal certainty</a:t>
            </a:r>
          </a:p>
          <a:p>
            <a:pPr lvl="1"/>
            <a:endParaRPr lang="en-US" dirty="0"/>
          </a:p>
          <a:p>
            <a:endParaRPr lang="en-US" dirty="0"/>
          </a:p>
          <a:p>
            <a:pPr marL="457200" indent="-457200">
              <a:buAutoNum type="arabicParenBoth"/>
            </a:pPr>
            <a:endParaRPr lang="en-US" dirty="0"/>
          </a:p>
          <a:p>
            <a:endParaRPr lang="nl-NL" dirty="0"/>
          </a:p>
        </p:txBody>
      </p:sp>
      <p:sp>
        <p:nvSpPr>
          <p:cNvPr id="4" name="Date Placeholder 3">
            <a:extLst>
              <a:ext uri="{FF2B5EF4-FFF2-40B4-BE49-F238E27FC236}">
                <a16:creationId xmlns:a16="http://schemas.microsoft.com/office/drawing/2014/main" id="{68568DAE-4572-3C42-B7D9-83972CF032CD}"/>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39CDF16B-B7BC-0343-AA34-DD61049F0CE2}"/>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95F97977-5D21-B64E-A518-FDBC5443050B}"/>
              </a:ext>
            </a:extLst>
          </p:cNvPr>
          <p:cNvSpPr>
            <a:spLocks noGrp="1"/>
          </p:cNvSpPr>
          <p:nvPr>
            <p:ph type="sldNum" sz="quarter" idx="12"/>
          </p:nvPr>
        </p:nvSpPr>
        <p:spPr/>
        <p:txBody>
          <a:bodyPr/>
          <a:lstStyle/>
          <a:p>
            <a:fld id="{69E57DC2-970A-4B3E-BB1C-7A09969E49DF}" type="slidenum">
              <a:rPr lang="en-US" smtClean="0"/>
              <a:t>34</a:t>
            </a:fld>
            <a:endParaRPr lang="en-US" dirty="0"/>
          </a:p>
        </p:txBody>
      </p:sp>
      <p:sp>
        <p:nvSpPr>
          <p:cNvPr id="9" name="TextBox 8">
            <a:extLst>
              <a:ext uri="{FF2B5EF4-FFF2-40B4-BE49-F238E27FC236}">
                <a16:creationId xmlns:a16="http://schemas.microsoft.com/office/drawing/2014/main" id="{A6D463D0-31B4-7446-BC82-55D8CAE883E9}"/>
              </a:ext>
            </a:extLst>
          </p:cNvPr>
          <p:cNvSpPr txBox="1"/>
          <p:nvPr/>
        </p:nvSpPr>
        <p:spPr>
          <a:xfrm>
            <a:off x="2057400" y="2857500"/>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4687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Law, public administration or </a:t>
            </a:r>
            <a:br>
              <a:rPr lang="en-US" sz="4000" dirty="0">
                <a:latin typeface="Britannic Bold" panose="020B0903060703020204" pitchFamily="34" charset="77"/>
              </a:rPr>
            </a:br>
            <a:r>
              <a:rPr lang="en-US" sz="4000" dirty="0">
                <a:latin typeface="Britannic Bold" panose="020B0903060703020204" pitchFamily="34" charset="77"/>
              </a:rPr>
              <a:t>technological management?</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endParaRPr lang="en-US" dirty="0"/>
          </a:p>
          <a:p>
            <a:endParaRPr lang="en-US" dirty="0"/>
          </a:p>
          <a:p>
            <a:r>
              <a:rPr lang="en-US" dirty="0"/>
              <a:t>Predictive and explorative legal tech (including argumentation mining): </a:t>
            </a:r>
          </a:p>
          <a:p>
            <a:pPr lvl="1"/>
            <a:r>
              <a:rPr lang="en-US" dirty="0"/>
              <a:t>Involves </a:t>
            </a:r>
            <a:r>
              <a:rPr lang="en-US" b="1" dirty="0"/>
              <a:t>performance</a:t>
            </a:r>
            <a:r>
              <a:rPr lang="en-US" dirty="0"/>
              <a:t> instead of </a:t>
            </a:r>
            <a:r>
              <a:rPr lang="en-US" b="1" dirty="0"/>
              <a:t>performativity</a:t>
            </a:r>
          </a:p>
          <a:p>
            <a:pPr lvl="1"/>
            <a:r>
              <a:rPr lang="en-US" dirty="0"/>
              <a:t>It is about metrics and formalization</a:t>
            </a:r>
          </a:p>
          <a:p>
            <a:pPr lvl="1"/>
            <a:r>
              <a:rPr lang="en-US" dirty="0"/>
              <a:t>Is about inductive inferences based on a series of </a:t>
            </a:r>
            <a:r>
              <a:rPr lang="en-US" dirty="0">
                <a:solidFill>
                  <a:srgbClr val="FF0000"/>
                </a:solidFill>
              </a:rPr>
              <a:t>design choices</a:t>
            </a:r>
          </a:p>
          <a:p>
            <a:pPr lvl="1"/>
            <a:endParaRPr lang="en-US" dirty="0"/>
          </a:p>
          <a:p>
            <a:pPr lvl="1"/>
            <a:endParaRPr lang="en-US" dirty="0"/>
          </a:p>
          <a:p>
            <a:endParaRPr lang="en-US" dirty="0"/>
          </a:p>
          <a:p>
            <a:pPr marL="457200" indent="-457200">
              <a:buAutoNum type="arabicParenBoth"/>
            </a:pPr>
            <a:endParaRPr lang="en-US" dirty="0"/>
          </a:p>
          <a:p>
            <a:endParaRPr lang="nl-NL" dirty="0"/>
          </a:p>
        </p:txBody>
      </p:sp>
      <p:sp>
        <p:nvSpPr>
          <p:cNvPr id="4" name="Date Placeholder 3">
            <a:extLst>
              <a:ext uri="{FF2B5EF4-FFF2-40B4-BE49-F238E27FC236}">
                <a16:creationId xmlns:a16="http://schemas.microsoft.com/office/drawing/2014/main" id="{68568DAE-4572-3C42-B7D9-83972CF032CD}"/>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39CDF16B-B7BC-0343-AA34-DD61049F0CE2}"/>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95F97977-5D21-B64E-A518-FDBC5443050B}"/>
              </a:ext>
            </a:extLst>
          </p:cNvPr>
          <p:cNvSpPr>
            <a:spLocks noGrp="1"/>
          </p:cNvSpPr>
          <p:nvPr>
            <p:ph type="sldNum" sz="quarter" idx="12"/>
          </p:nvPr>
        </p:nvSpPr>
        <p:spPr/>
        <p:txBody>
          <a:bodyPr/>
          <a:lstStyle/>
          <a:p>
            <a:fld id="{69E57DC2-970A-4B3E-BB1C-7A09969E49DF}" type="slidenum">
              <a:rPr lang="en-US" smtClean="0"/>
              <a:t>35</a:t>
            </a:fld>
            <a:endParaRPr lang="en-US" dirty="0"/>
          </a:p>
        </p:txBody>
      </p:sp>
      <p:sp>
        <p:nvSpPr>
          <p:cNvPr id="9" name="TextBox 8">
            <a:extLst>
              <a:ext uri="{FF2B5EF4-FFF2-40B4-BE49-F238E27FC236}">
                <a16:creationId xmlns:a16="http://schemas.microsoft.com/office/drawing/2014/main" id="{A6D463D0-31B4-7446-BC82-55D8CAE883E9}"/>
              </a:ext>
            </a:extLst>
          </p:cNvPr>
          <p:cNvSpPr txBox="1"/>
          <p:nvPr/>
        </p:nvSpPr>
        <p:spPr>
          <a:xfrm>
            <a:off x="2057400" y="2857500"/>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8431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9C8E3860-4181-2044-9A0E-E125E14E3CD9}"/>
              </a:ext>
            </a:extLst>
          </p:cNvPr>
          <p:cNvPicPr>
            <a:picLocks noGrp="1" noChangeAspect="1"/>
          </p:cNvPicPr>
          <p:nvPr>
            <p:ph idx="1"/>
          </p:nvPr>
        </p:nvPicPr>
        <p:blipFill>
          <a:blip r:embed="rId2"/>
          <a:stretch>
            <a:fillRect/>
          </a:stretch>
        </p:blipFill>
        <p:spPr>
          <a:xfrm>
            <a:off x="787620" y="480515"/>
            <a:ext cx="10616758" cy="5892302"/>
          </a:xfrm>
          <a:prstGeom prst="rect">
            <a:avLst/>
          </a:prstGeom>
        </p:spPr>
      </p:pic>
      <p:sp>
        <p:nvSpPr>
          <p:cNvPr id="6" name="Date Placeholder 5">
            <a:extLst>
              <a:ext uri="{FF2B5EF4-FFF2-40B4-BE49-F238E27FC236}">
                <a16:creationId xmlns:a16="http://schemas.microsoft.com/office/drawing/2014/main" id="{2EE3E3D2-4886-4F45-9615-E590712955F9}"/>
              </a:ext>
            </a:extLst>
          </p:cNvPr>
          <p:cNvSpPr>
            <a:spLocks noGrp="1"/>
          </p:cNvSpPr>
          <p:nvPr>
            <p:ph type="dt" sz="half" idx="10"/>
          </p:nvPr>
        </p:nvSpPr>
        <p:spPr/>
        <p:txBody>
          <a:bodyPr/>
          <a:lstStyle/>
          <a:p>
            <a:r>
              <a:rPr lang="en-US"/>
              <a:t>21/3/19</a:t>
            </a:r>
            <a:endParaRPr lang="en-US" dirty="0"/>
          </a:p>
        </p:txBody>
      </p:sp>
      <p:sp>
        <p:nvSpPr>
          <p:cNvPr id="7" name="Footer Placeholder 6">
            <a:extLst>
              <a:ext uri="{FF2B5EF4-FFF2-40B4-BE49-F238E27FC236}">
                <a16:creationId xmlns:a16="http://schemas.microsoft.com/office/drawing/2014/main" id="{83AE6806-3EAC-B64D-BEB2-04BFD6BB5CFD}"/>
              </a:ext>
            </a:extLst>
          </p:cNvPr>
          <p:cNvSpPr>
            <a:spLocks noGrp="1"/>
          </p:cNvSpPr>
          <p:nvPr>
            <p:ph type="ftr" sz="quarter" idx="11"/>
          </p:nvPr>
        </p:nvSpPr>
        <p:spPr/>
        <p:txBody>
          <a:bodyPr/>
          <a:lstStyle/>
          <a:p>
            <a:r>
              <a:rPr lang="en-US"/>
              <a:t>Hildebrandt: Legal Protection Against Automating Law?</a:t>
            </a:r>
            <a:endParaRPr lang="en-US" dirty="0"/>
          </a:p>
        </p:txBody>
      </p:sp>
      <p:sp>
        <p:nvSpPr>
          <p:cNvPr id="8" name="Slide Number Placeholder 7">
            <a:extLst>
              <a:ext uri="{FF2B5EF4-FFF2-40B4-BE49-F238E27FC236}">
                <a16:creationId xmlns:a16="http://schemas.microsoft.com/office/drawing/2014/main" id="{F91A740C-9733-6047-925A-3AD15F930304}"/>
              </a:ext>
            </a:extLst>
          </p:cNvPr>
          <p:cNvSpPr>
            <a:spLocks noGrp="1"/>
          </p:cNvSpPr>
          <p:nvPr>
            <p:ph type="sldNum" sz="quarter" idx="12"/>
          </p:nvPr>
        </p:nvSpPr>
        <p:spPr/>
        <p:txBody>
          <a:bodyPr/>
          <a:lstStyle/>
          <a:p>
            <a:fld id="{69E57DC2-970A-4B3E-BB1C-7A09969E49DF}" type="slidenum">
              <a:rPr lang="en-US" smtClean="0"/>
              <a:t>36</a:t>
            </a:fld>
            <a:endParaRPr lang="en-US" dirty="0"/>
          </a:p>
        </p:txBody>
      </p:sp>
    </p:spTree>
    <p:extLst>
      <p:ext uri="{BB962C8B-B14F-4D97-AF65-F5344CB8AC3E}">
        <p14:creationId xmlns:p14="http://schemas.microsoft.com/office/powerpoint/2010/main" val="3318479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D30F-6E11-1244-8200-E7E39DA94D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F17799-94E1-974C-B362-A13A3E6AB559}"/>
              </a:ext>
            </a:extLst>
          </p:cNvPr>
          <p:cNvSpPr>
            <a:spLocks noGrp="1"/>
          </p:cNvSpPr>
          <p:nvPr>
            <p:ph idx="1"/>
          </p:nvPr>
        </p:nvSpPr>
        <p:spPr>
          <a:xfrm>
            <a:off x="1371600" y="1257300"/>
            <a:ext cx="9601200" cy="4610100"/>
          </a:xfrm>
        </p:spPr>
        <p:txBody>
          <a:bodyPr>
            <a:normAutofit/>
          </a:bodyPr>
          <a:lstStyle/>
          <a:p>
            <a:pPr>
              <a:lnSpc>
                <a:spcPct val="120000"/>
              </a:lnSpc>
            </a:pPr>
            <a:r>
              <a:rPr lang="en-US" sz="2400" dirty="0"/>
              <a:t>“Officials at the Swedish Public Employment Service (</a:t>
            </a:r>
            <a:r>
              <a:rPr lang="en-US" sz="2400" i="1" dirty="0" err="1"/>
              <a:t>Arbetsförmedlingen</a:t>
            </a:r>
            <a:r>
              <a:rPr lang="en-US" sz="2400" dirty="0"/>
              <a:t>) started looking into the system after they noticed it was failing to generate letters to welfare claimants that had been expected. When they finished their review last year they found major shortcomings, </a:t>
            </a:r>
            <a:r>
              <a:rPr lang="en-US" sz="2400" dirty="0">
                <a:solidFill>
                  <a:srgbClr val="FF0000"/>
                </a:solidFill>
              </a:rPr>
              <a:t>with between 10% and 15% of the computer’s decisions likely to have been incorrect</a:t>
            </a:r>
            <a:r>
              <a:rPr lang="en-US" sz="2400" dirty="0"/>
              <a:t>, </a:t>
            </a:r>
            <a:r>
              <a:rPr lang="en-US" sz="2400" b="1" dirty="0">
                <a:hlinkClick r:id="rId2"/>
              </a:rPr>
              <a:t>SVT reported</a:t>
            </a:r>
            <a:r>
              <a:rPr lang="en-US" sz="2400" dirty="0"/>
              <a:t>.</a:t>
            </a:r>
          </a:p>
          <a:p>
            <a:pPr>
              <a:lnSpc>
                <a:spcPct val="120000"/>
              </a:lnSpc>
            </a:pPr>
            <a:r>
              <a:rPr lang="en-US" sz="2400" dirty="0"/>
              <a:t>It is unclear whether it will be possible to </a:t>
            </a:r>
            <a:r>
              <a:rPr lang="en-US" sz="2400" dirty="0">
                <a:solidFill>
                  <a:srgbClr val="FF0000"/>
                </a:solidFill>
              </a:rPr>
              <a:t>identify and correct </a:t>
            </a:r>
            <a:r>
              <a:rPr lang="en-US" sz="2400" dirty="0"/>
              <a:t>the erroneous decisions, and when exactly the problem started.”</a:t>
            </a:r>
          </a:p>
          <a:p>
            <a:endParaRPr lang="en-US" dirty="0"/>
          </a:p>
        </p:txBody>
      </p:sp>
      <p:sp>
        <p:nvSpPr>
          <p:cNvPr id="4" name="Date Placeholder 3">
            <a:extLst>
              <a:ext uri="{FF2B5EF4-FFF2-40B4-BE49-F238E27FC236}">
                <a16:creationId xmlns:a16="http://schemas.microsoft.com/office/drawing/2014/main" id="{31E2FBCA-1FF0-8B4A-AB9E-F3C0C5D5BBD1}"/>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E35088E7-731E-7143-98D3-B31BC1B3D4AD}"/>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14C018FD-F9DA-514C-8478-9FDAB1FCDD20}"/>
              </a:ext>
            </a:extLst>
          </p:cNvPr>
          <p:cNvSpPr>
            <a:spLocks noGrp="1"/>
          </p:cNvSpPr>
          <p:nvPr>
            <p:ph type="sldNum" sz="quarter" idx="12"/>
          </p:nvPr>
        </p:nvSpPr>
        <p:spPr/>
        <p:txBody>
          <a:bodyPr/>
          <a:lstStyle/>
          <a:p>
            <a:fld id="{69E57DC2-970A-4B3E-BB1C-7A09969E49DF}" type="slidenum">
              <a:rPr lang="en-US" smtClean="0"/>
              <a:t>37</a:t>
            </a:fld>
            <a:endParaRPr lang="en-US" dirty="0"/>
          </a:p>
        </p:txBody>
      </p:sp>
    </p:spTree>
    <p:extLst>
      <p:ext uri="{BB962C8B-B14F-4D97-AF65-F5344CB8AC3E}">
        <p14:creationId xmlns:p14="http://schemas.microsoft.com/office/powerpoint/2010/main" val="301628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17799-94E1-974C-B362-A13A3E6AB559}"/>
              </a:ext>
            </a:extLst>
          </p:cNvPr>
          <p:cNvSpPr>
            <a:spLocks noGrp="1"/>
          </p:cNvSpPr>
          <p:nvPr>
            <p:ph idx="1"/>
          </p:nvPr>
        </p:nvSpPr>
        <p:spPr>
          <a:xfrm>
            <a:off x="1371600" y="414338"/>
            <a:ext cx="9601200" cy="5643562"/>
          </a:xfrm>
        </p:spPr>
        <p:txBody>
          <a:bodyPr>
            <a:normAutofit fontScale="92500" lnSpcReduction="20000"/>
          </a:bodyPr>
          <a:lstStyle/>
          <a:p>
            <a:pPr>
              <a:lnSpc>
                <a:spcPct val="140000"/>
              </a:lnSpc>
            </a:pPr>
            <a:r>
              <a:rPr lang="en-US" sz="2400" dirty="0"/>
              <a:t>The government brought in the computer system to automate the </a:t>
            </a:r>
            <a:r>
              <a:rPr lang="en-US" sz="2400" dirty="0">
                <a:solidFill>
                  <a:srgbClr val="FF0000"/>
                </a:solidFill>
              </a:rPr>
              <a:t>process of checking </a:t>
            </a:r>
            <a:r>
              <a:rPr lang="en-US" sz="2400" dirty="0"/>
              <a:t>that people receiving a certain type of unemployment benefit keep up their obligations – and issuing warnings or withholding their payments if they don’t. This was supposed to increase efficiency, but since last Autumn the system has been switched off and </a:t>
            </a:r>
            <a:r>
              <a:rPr lang="en-US" sz="2400" dirty="0">
                <a:solidFill>
                  <a:srgbClr val="FF0000"/>
                </a:solidFill>
              </a:rPr>
              <a:t>human bureaucrats brought back in to sort out the mess</a:t>
            </a:r>
            <a:r>
              <a:rPr lang="en-US" sz="2400" dirty="0"/>
              <a:t>.</a:t>
            </a:r>
          </a:p>
          <a:p>
            <a:pPr>
              <a:lnSpc>
                <a:spcPct val="140000"/>
              </a:lnSpc>
            </a:pPr>
            <a:r>
              <a:rPr lang="en-US" sz="2400" dirty="0"/>
              <a:t>The news comes just three weeks after the employment service announced it was </a:t>
            </a:r>
            <a:r>
              <a:rPr lang="en-US" sz="2400" dirty="0">
                <a:solidFill>
                  <a:srgbClr val="FF0000"/>
                </a:solidFill>
              </a:rPr>
              <a:t>laying off up to 4,500 of its 13,500 employees</a:t>
            </a:r>
            <a:r>
              <a:rPr lang="en-US" sz="2400" dirty="0"/>
              <a:t>. The service cited a budget cut of SEK 800 million (€75 million) between 2018 and 2019. Mikael </a:t>
            </a:r>
            <a:r>
              <a:rPr lang="en-US" sz="2400" dirty="0" err="1"/>
              <a:t>Sjöberg</a:t>
            </a:r>
            <a:r>
              <a:rPr lang="en-US" sz="2400" dirty="0"/>
              <a:t>, Director General</a:t>
            </a:r>
            <a:r>
              <a:rPr lang="en-US" sz="2400" i="1" dirty="0"/>
              <a:t>,</a:t>
            </a:r>
            <a:r>
              <a:rPr lang="en-US" sz="2400" dirty="0"/>
              <a:t> was quoted in a </a:t>
            </a:r>
            <a:r>
              <a:rPr lang="en-US" sz="2400" b="1" dirty="0">
                <a:hlinkClick r:id="rId2"/>
              </a:rPr>
              <a:t>release</a:t>
            </a:r>
            <a:r>
              <a:rPr lang="en-US" sz="2400" dirty="0"/>
              <a:t> saying: “The renewal of the authority and the digitization we have carried out has laid a good foundation for continuing to deliver at a high level”.</a:t>
            </a:r>
          </a:p>
        </p:txBody>
      </p:sp>
      <p:sp>
        <p:nvSpPr>
          <p:cNvPr id="4" name="Date Placeholder 3">
            <a:extLst>
              <a:ext uri="{FF2B5EF4-FFF2-40B4-BE49-F238E27FC236}">
                <a16:creationId xmlns:a16="http://schemas.microsoft.com/office/drawing/2014/main" id="{C72A8289-6C00-F147-BA4E-C6D82E7B8A65}"/>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E2D78B5B-792C-9941-B272-268957359B7F}"/>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2F17B58C-7FF1-494C-854F-E6F08836C730}"/>
              </a:ext>
            </a:extLst>
          </p:cNvPr>
          <p:cNvSpPr>
            <a:spLocks noGrp="1"/>
          </p:cNvSpPr>
          <p:nvPr>
            <p:ph type="sldNum" sz="quarter" idx="12"/>
          </p:nvPr>
        </p:nvSpPr>
        <p:spPr/>
        <p:txBody>
          <a:bodyPr/>
          <a:lstStyle/>
          <a:p>
            <a:fld id="{69E57DC2-970A-4B3E-BB1C-7A09969E49DF}" type="slidenum">
              <a:rPr lang="en-US" smtClean="0"/>
              <a:t>38</a:t>
            </a:fld>
            <a:endParaRPr lang="en-US" dirty="0"/>
          </a:p>
        </p:txBody>
      </p:sp>
    </p:spTree>
    <p:extLst>
      <p:ext uri="{BB962C8B-B14F-4D97-AF65-F5344CB8AC3E}">
        <p14:creationId xmlns:p14="http://schemas.microsoft.com/office/powerpoint/2010/main" val="31264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What legal remedies offer </a:t>
            </a:r>
            <a:br>
              <a:rPr lang="en-US" sz="4000" dirty="0">
                <a:latin typeface="Britannic Bold" panose="020B0903060703020204" pitchFamily="34" charset="77"/>
              </a:rPr>
            </a:br>
            <a:r>
              <a:rPr lang="en-US" sz="4000" dirty="0">
                <a:latin typeface="Britannic Bold" panose="020B0903060703020204" pitchFamily="34" charset="77"/>
              </a:rPr>
              <a:t>‘practical and effective’ legal protection? </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normAutofit/>
          </a:bodyPr>
          <a:lstStyle/>
          <a:p>
            <a:pPr marL="0" indent="0">
              <a:buNone/>
            </a:pPr>
            <a:endParaRPr lang="en-US" dirty="0"/>
          </a:p>
          <a:p>
            <a:pPr marL="0" indent="0">
              <a:buNone/>
            </a:pPr>
            <a:r>
              <a:rPr lang="en-US" b="1" dirty="0"/>
              <a:t>Automation of law is not law</a:t>
            </a:r>
          </a:p>
          <a:p>
            <a:r>
              <a:rPr lang="en-US" dirty="0"/>
              <a:t>Both the code that is implemented and the decisions taken are </a:t>
            </a:r>
            <a:br>
              <a:rPr lang="en-US" dirty="0"/>
            </a:br>
            <a:r>
              <a:rPr lang="en-US" dirty="0"/>
              <a:t>under the Rule of Law</a:t>
            </a:r>
          </a:p>
          <a:p>
            <a:r>
              <a:rPr lang="en-US" dirty="0"/>
              <a:t>Practical and effective legal protection concerns</a:t>
            </a:r>
          </a:p>
          <a:p>
            <a:pPr lvl="1"/>
            <a:r>
              <a:rPr lang="en-US" dirty="0"/>
              <a:t>Obtaining </a:t>
            </a:r>
            <a:r>
              <a:rPr lang="en-US" dirty="0">
                <a:solidFill>
                  <a:srgbClr val="FF0000"/>
                </a:solidFill>
              </a:rPr>
              <a:t>human intervention </a:t>
            </a:r>
          </a:p>
          <a:p>
            <a:pPr lvl="2"/>
            <a:r>
              <a:rPr lang="en-US" dirty="0"/>
              <a:t>with understanding of decision and competence to change it</a:t>
            </a:r>
          </a:p>
          <a:p>
            <a:pPr lvl="1"/>
            <a:r>
              <a:rPr lang="en-US" dirty="0"/>
              <a:t>A new </a:t>
            </a:r>
            <a:r>
              <a:rPr lang="en-US" dirty="0">
                <a:solidFill>
                  <a:srgbClr val="FF0000"/>
                </a:solidFill>
              </a:rPr>
              <a:t>legal hermeneutics</a:t>
            </a:r>
          </a:p>
          <a:p>
            <a:pPr lvl="2"/>
            <a:r>
              <a:rPr lang="en-US" dirty="0"/>
              <a:t>Based on close reading of the result of distant reading of legal text</a:t>
            </a:r>
          </a:p>
          <a:p>
            <a:pPr marL="0" indent="0">
              <a:buNone/>
            </a:pPr>
            <a:endParaRPr lang="en-US" dirty="0"/>
          </a:p>
          <a:p>
            <a:endParaRPr lang="en-US" dirty="0"/>
          </a:p>
          <a:p>
            <a:pPr marL="0" indent="0">
              <a:buNone/>
            </a:pPr>
            <a:endParaRPr lang="en-US" dirty="0"/>
          </a:p>
          <a:p>
            <a:pPr marL="0" indent="0">
              <a:buNone/>
            </a:pPr>
            <a:endParaRPr lang="en-US" dirty="0"/>
          </a:p>
          <a:p>
            <a:endParaRPr lang="nl-NL" dirty="0"/>
          </a:p>
        </p:txBody>
      </p:sp>
      <p:sp>
        <p:nvSpPr>
          <p:cNvPr id="4" name="Date Placeholder 3">
            <a:extLst>
              <a:ext uri="{FF2B5EF4-FFF2-40B4-BE49-F238E27FC236}">
                <a16:creationId xmlns:a16="http://schemas.microsoft.com/office/drawing/2014/main" id="{B131D8FF-130A-684A-A0AD-50F9D67DC9F2}"/>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8AB28236-8B14-A344-9957-125CEAEF6352}"/>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921B72E9-4687-6145-9B85-9B6F43D695CE}"/>
              </a:ext>
            </a:extLst>
          </p:cNvPr>
          <p:cNvSpPr>
            <a:spLocks noGrp="1"/>
          </p:cNvSpPr>
          <p:nvPr>
            <p:ph type="sldNum" sz="quarter" idx="12"/>
          </p:nvPr>
        </p:nvSpPr>
        <p:spPr/>
        <p:txBody>
          <a:bodyPr/>
          <a:lstStyle/>
          <a:p>
            <a:fld id="{69E57DC2-970A-4B3E-BB1C-7A09969E49DF}" type="slidenum">
              <a:rPr lang="en-US" smtClean="0"/>
              <a:t>39</a:t>
            </a:fld>
            <a:endParaRPr lang="en-US" dirty="0"/>
          </a:p>
        </p:txBody>
      </p:sp>
      <p:sp>
        <p:nvSpPr>
          <p:cNvPr id="8" name="TextBox 7">
            <a:extLst>
              <a:ext uri="{FF2B5EF4-FFF2-40B4-BE49-F238E27FC236}">
                <a16:creationId xmlns:a16="http://schemas.microsoft.com/office/drawing/2014/main" id="{530D64ED-0C98-ED49-8742-6D96452170ED}"/>
              </a:ext>
            </a:extLst>
          </p:cNvPr>
          <p:cNvSpPr txBox="1"/>
          <p:nvPr/>
        </p:nvSpPr>
        <p:spPr>
          <a:xfrm>
            <a:off x="3157538" y="258603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14017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lstStyle/>
          <a:p>
            <a:pPr algn="r"/>
            <a:r>
              <a:rPr lang="nl-NL" dirty="0" err="1">
                <a:latin typeface="Britannic Bold" panose="020B0903060703020204" pitchFamily="34" charset="77"/>
              </a:rPr>
              <a:t>What’s</a:t>
            </a:r>
            <a:r>
              <a:rPr lang="nl-NL" dirty="0">
                <a:latin typeface="Britannic Bold" panose="020B0903060703020204" pitchFamily="34" charset="77"/>
              </a:rPr>
              <a:t> next?</a:t>
            </a:r>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pPr marL="457200" indent="-457200">
              <a:buAutoNum type="arabicParenBoth"/>
            </a:pPr>
            <a:endParaRPr lang="en-US" dirty="0"/>
          </a:p>
          <a:p>
            <a:pPr marL="457200" indent="-457200">
              <a:buAutoNum type="arabicParenBoth"/>
            </a:pPr>
            <a:endParaRPr lang="en-US" dirty="0"/>
          </a:p>
          <a:p>
            <a:pPr marL="457200" indent="-457200">
              <a:buFont typeface="+mj-lt"/>
              <a:buAutoNum type="arabicPeriod"/>
            </a:pPr>
            <a:r>
              <a:rPr lang="en-US" dirty="0"/>
              <a:t>Transformation of legal norms into self-executing script</a:t>
            </a:r>
          </a:p>
          <a:p>
            <a:pPr marL="457200" indent="-457200">
              <a:buFont typeface="+mj-lt"/>
              <a:buAutoNum type="arabicPeriod"/>
            </a:pPr>
            <a:r>
              <a:rPr lang="en-US" dirty="0"/>
              <a:t>Legal decision-making based on prediction of similar cases </a:t>
            </a:r>
          </a:p>
          <a:p>
            <a:pPr marL="457200" indent="-457200">
              <a:buFont typeface="+mj-lt"/>
              <a:buAutoNum type="arabicPeriod"/>
            </a:pPr>
            <a:r>
              <a:rPr lang="en-US" dirty="0"/>
              <a:t>Law, public administration or technological management?</a:t>
            </a:r>
          </a:p>
          <a:p>
            <a:pPr marL="457200" indent="-457200">
              <a:buFont typeface="+mj-lt"/>
              <a:buAutoNum type="arabicPeriod"/>
            </a:pPr>
            <a:r>
              <a:rPr lang="en-US" dirty="0"/>
              <a:t>What legal remedies offer ‘practical and effective’ legal protection? </a:t>
            </a:r>
          </a:p>
          <a:p>
            <a:endParaRPr lang="nl-NL" dirty="0"/>
          </a:p>
        </p:txBody>
      </p:sp>
      <p:sp>
        <p:nvSpPr>
          <p:cNvPr id="5" name="Date Placeholder 4">
            <a:extLst>
              <a:ext uri="{FF2B5EF4-FFF2-40B4-BE49-F238E27FC236}">
                <a16:creationId xmlns:a16="http://schemas.microsoft.com/office/drawing/2014/main" id="{87718A61-4C45-B54A-827D-B9ACBAD4CE5D}"/>
              </a:ext>
            </a:extLst>
          </p:cNvPr>
          <p:cNvSpPr>
            <a:spLocks noGrp="1"/>
          </p:cNvSpPr>
          <p:nvPr>
            <p:ph type="dt" sz="half" idx="10"/>
          </p:nvPr>
        </p:nvSpPr>
        <p:spPr/>
        <p:txBody>
          <a:bodyPr/>
          <a:lstStyle/>
          <a:p>
            <a:r>
              <a:rPr lang="en-US"/>
              <a:t>21/3/19</a:t>
            </a:r>
            <a:endParaRPr lang="en-US" dirty="0"/>
          </a:p>
        </p:txBody>
      </p:sp>
      <p:sp>
        <p:nvSpPr>
          <p:cNvPr id="6" name="Footer Placeholder 5">
            <a:extLst>
              <a:ext uri="{FF2B5EF4-FFF2-40B4-BE49-F238E27FC236}">
                <a16:creationId xmlns:a16="http://schemas.microsoft.com/office/drawing/2014/main" id="{F7E25FB4-6F70-0C44-819F-AD18C3179845}"/>
              </a:ext>
            </a:extLst>
          </p:cNvPr>
          <p:cNvSpPr>
            <a:spLocks noGrp="1"/>
          </p:cNvSpPr>
          <p:nvPr>
            <p:ph type="ftr" sz="quarter" idx="11"/>
          </p:nvPr>
        </p:nvSpPr>
        <p:spPr/>
        <p:txBody>
          <a:bodyPr/>
          <a:lstStyle/>
          <a:p>
            <a:r>
              <a:rPr lang="en-US"/>
              <a:t>Hildebrandt: Legal Protection Against Automating Law?</a:t>
            </a:r>
            <a:endParaRPr lang="en-US" dirty="0"/>
          </a:p>
        </p:txBody>
      </p:sp>
      <p:sp>
        <p:nvSpPr>
          <p:cNvPr id="7" name="Slide Number Placeholder 6">
            <a:extLst>
              <a:ext uri="{FF2B5EF4-FFF2-40B4-BE49-F238E27FC236}">
                <a16:creationId xmlns:a16="http://schemas.microsoft.com/office/drawing/2014/main" id="{D45C7748-DD31-6041-BA1D-6DB96B9DF159}"/>
              </a:ext>
            </a:extLst>
          </p:cNvPr>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4228093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creenshot of text&#10;&#10;Description automatically generated">
            <a:extLst>
              <a:ext uri="{FF2B5EF4-FFF2-40B4-BE49-F238E27FC236}">
                <a16:creationId xmlns:a16="http://schemas.microsoft.com/office/drawing/2014/main" id="{BC74A940-F792-C44D-8588-5955F4506765}"/>
              </a:ext>
            </a:extLst>
          </p:cNvPr>
          <p:cNvPicPr>
            <a:picLocks noGrp="1" noChangeAspect="1"/>
          </p:cNvPicPr>
          <p:nvPr>
            <p:ph idx="1"/>
          </p:nvPr>
        </p:nvPicPr>
        <p:blipFill>
          <a:blip r:embed="rId2"/>
          <a:stretch>
            <a:fillRect/>
          </a:stretch>
        </p:blipFill>
        <p:spPr>
          <a:xfrm>
            <a:off x="1696168" y="800100"/>
            <a:ext cx="8799665" cy="5257801"/>
          </a:xfrm>
          <a:prstGeom prst="rect">
            <a:avLst/>
          </a:prstGeom>
        </p:spPr>
      </p:pic>
      <p:sp>
        <p:nvSpPr>
          <p:cNvPr id="4" name="Date Placeholder 3">
            <a:extLst>
              <a:ext uri="{FF2B5EF4-FFF2-40B4-BE49-F238E27FC236}">
                <a16:creationId xmlns:a16="http://schemas.microsoft.com/office/drawing/2014/main" id="{0A62C6DA-96BE-AE4A-805D-35485BE5D711}"/>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pPr>
            <a:r>
              <a:rPr lang="en-US">
                <a:solidFill>
                  <a:srgbClr val="FFFFFF"/>
                </a:solidFill>
                <a:latin typeface="+mn-lt"/>
              </a:rPr>
              <a:t>21/3/19</a:t>
            </a:r>
          </a:p>
        </p:txBody>
      </p:sp>
      <p:sp>
        <p:nvSpPr>
          <p:cNvPr id="5" name="Footer Placeholder 4">
            <a:extLst>
              <a:ext uri="{FF2B5EF4-FFF2-40B4-BE49-F238E27FC236}">
                <a16:creationId xmlns:a16="http://schemas.microsoft.com/office/drawing/2014/main" id="{85F02628-B1CA-5D4D-813A-E92D8DD6869E}"/>
              </a:ext>
            </a:extLst>
          </p:cNvPr>
          <p:cNvSpPr>
            <a:spLocks noGrp="1"/>
          </p:cNvSpPr>
          <p:nvPr>
            <p:ph type="ftr" sz="quarter" idx="11"/>
          </p:nvPr>
        </p:nvSpPr>
        <p:spPr>
          <a:xfrm>
            <a:off x="2893564" y="6453386"/>
            <a:ext cx="6280830" cy="404614"/>
          </a:xfrm>
        </p:spPr>
        <p:txBody>
          <a:bodyPr vert="horz" lIns="91440" tIns="45720" rIns="91440" bIns="45720" rtlCol="0" anchor="ctr">
            <a:normAutofit/>
          </a:bodyPr>
          <a:lstStyle/>
          <a:p>
            <a:pPr>
              <a:spcAft>
                <a:spcPts val="600"/>
              </a:spcAft>
            </a:pPr>
            <a:r>
              <a:rPr lang="en-US" kern="1200" baseline="0">
                <a:solidFill>
                  <a:srgbClr val="FFFFFF"/>
                </a:solidFill>
                <a:latin typeface="+mn-lt"/>
                <a:ea typeface="+mn-ea"/>
                <a:cs typeface="+mn-cs"/>
              </a:rPr>
              <a:t>Hildebrandt: Legal Protection Against Automating Law?</a:t>
            </a:r>
          </a:p>
        </p:txBody>
      </p:sp>
      <p:sp>
        <p:nvSpPr>
          <p:cNvPr id="6" name="Slide Number Placeholder 5">
            <a:extLst>
              <a:ext uri="{FF2B5EF4-FFF2-40B4-BE49-F238E27FC236}">
                <a16:creationId xmlns:a16="http://schemas.microsoft.com/office/drawing/2014/main" id="{0F89FA77-D39E-0441-AD01-6BF70D3E8A9B}"/>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a:solidFill>
                  <a:srgbClr val="FFFFFF"/>
                </a:solidFill>
                <a:latin typeface="+mn-lt"/>
              </a:rPr>
              <a:pPr>
                <a:spcAft>
                  <a:spcPts val="600"/>
                </a:spcAft>
              </a:pPr>
              <a:t>40</a:t>
            </a:fld>
            <a:endParaRPr lang="en-US">
              <a:solidFill>
                <a:srgbClr val="FFFFFF"/>
              </a:solidFill>
              <a:latin typeface="+mn-lt"/>
            </a:endParaRPr>
          </a:p>
        </p:txBody>
      </p:sp>
    </p:spTree>
    <p:extLst>
      <p:ext uri="{BB962C8B-B14F-4D97-AF65-F5344CB8AC3E}">
        <p14:creationId xmlns:p14="http://schemas.microsoft.com/office/powerpoint/2010/main" val="852327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3">
            <a:extLst>
              <a:ext uri="{FF2B5EF4-FFF2-40B4-BE49-F238E27FC236}">
                <a16:creationId xmlns:a16="http://schemas.microsoft.com/office/drawing/2014/main" id="{43F7C835-A9B9-7C42-9023-B92153821D3C}"/>
              </a:ext>
            </a:extLst>
          </p:cNvPr>
          <p:cNvPicPr>
            <a:picLocks noChangeAspect="1"/>
          </p:cNvPicPr>
          <p:nvPr/>
        </p:nvPicPr>
        <p:blipFill>
          <a:blip r:embed="rId2"/>
          <a:stretch>
            <a:fillRect/>
          </a:stretch>
        </p:blipFill>
        <p:spPr>
          <a:xfrm>
            <a:off x="2768278" y="800100"/>
            <a:ext cx="6655444" cy="5257801"/>
          </a:xfrm>
          <a:prstGeom prst="rect">
            <a:avLst/>
          </a:prstGeom>
        </p:spPr>
      </p:pic>
      <p:sp>
        <p:nvSpPr>
          <p:cNvPr id="4" name="Date Placeholder 3">
            <a:extLst>
              <a:ext uri="{FF2B5EF4-FFF2-40B4-BE49-F238E27FC236}">
                <a16:creationId xmlns:a16="http://schemas.microsoft.com/office/drawing/2014/main" id="{4952A922-DC7E-6144-B528-01A2E621E269}"/>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pPr>
            <a:r>
              <a:rPr lang="en-US">
                <a:solidFill>
                  <a:srgbClr val="FFFFFF"/>
                </a:solidFill>
                <a:latin typeface="+mn-lt"/>
              </a:rPr>
              <a:t>21/3/19</a:t>
            </a:r>
          </a:p>
        </p:txBody>
      </p:sp>
      <p:sp>
        <p:nvSpPr>
          <p:cNvPr id="5" name="Footer Placeholder 4">
            <a:extLst>
              <a:ext uri="{FF2B5EF4-FFF2-40B4-BE49-F238E27FC236}">
                <a16:creationId xmlns:a16="http://schemas.microsoft.com/office/drawing/2014/main" id="{58A4D9C0-4C60-DF4E-90BF-10052ECCDE8A}"/>
              </a:ext>
            </a:extLst>
          </p:cNvPr>
          <p:cNvSpPr>
            <a:spLocks noGrp="1"/>
          </p:cNvSpPr>
          <p:nvPr>
            <p:ph type="ftr" sz="quarter" idx="11"/>
          </p:nvPr>
        </p:nvSpPr>
        <p:spPr>
          <a:xfrm>
            <a:off x="2893564" y="6453386"/>
            <a:ext cx="6280830" cy="404614"/>
          </a:xfrm>
        </p:spPr>
        <p:txBody>
          <a:bodyPr vert="horz" lIns="91440" tIns="45720" rIns="91440" bIns="45720" rtlCol="0" anchor="ctr">
            <a:normAutofit/>
          </a:bodyPr>
          <a:lstStyle/>
          <a:p>
            <a:pPr>
              <a:spcAft>
                <a:spcPts val="600"/>
              </a:spcAft>
            </a:pPr>
            <a:r>
              <a:rPr lang="en-US" kern="1200" baseline="0">
                <a:solidFill>
                  <a:srgbClr val="FFFFFF"/>
                </a:solidFill>
                <a:latin typeface="+mn-lt"/>
                <a:ea typeface="+mn-ea"/>
                <a:cs typeface="+mn-cs"/>
              </a:rPr>
              <a:t>Hildebrandt: Legal Protection Against Automating Law?</a:t>
            </a:r>
          </a:p>
        </p:txBody>
      </p:sp>
      <p:sp>
        <p:nvSpPr>
          <p:cNvPr id="6" name="Slide Number Placeholder 5">
            <a:extLst>
              <a:ext uri="{FF2B5EF4-FFF2-40B4-BE49-F238E27FC236}">
                <a16:creationId xmlns:a16="http://schemas.microsoft.com/office/drawing/2014/main" id="{A206B22B-BC81-1D42-9E80-48EAC043B111}"/>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a:solidFill>
                  <a:srgbClr val="FFFFFF"/>
                </a:solidFill>
                <a:latin typeface="+mn-lt"/>
              </a:rPr>
              <a:pPr>
                <a:spcAft>
                  <a:spcPts val="600"/>
                </a:spcAft>
              </a:pPr>
              <a:t>41</a:t>
            </a:fld>
            <a:endParaRPr lang="en-US">
              <a:solidFill>
                <a:srgbClr val="FFFFFF"/>
              </a:solidFill>
              <a:latin typeface="+mn-lt"/>
            </a:endParaRPr>
          </a:p>
        </p:txBody>
      </p:sp>
    </p:spTree>
    <p:extLst>
      <p:ext uri="{BB962C8B-B14F-4D97-AF65-F5344CB8AC3E}">
        <p14:creationId xmlns:p14="http://schemas.microsoft.com/office/powerpoint/2010/main" val="194834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lstStyle/>
          <a:p>
            <a:pPr algn="r"/>
            <a:r>
              <a:rPr lang="en-US" sz="3600" dirty="0">
                <a:latin typeface="Britannic Bold" panose="020B0903060703020204" pitchFamily="34" charset="77"/>
              </a:rPr>
              <a:t>Legal norms as self-executing script?</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a:xfrm>
            <a:off x="1371599" y="1555531"/>
            <a:ext cx="9948041" cy="4311869"/>
          </a:xfrm>
        </p:spPr>
        <p:txBody>
          <a:bodyPr>
            <a:normAutofit/>
          </a:bodyPr>
          <a:lstStyle/>
          <a:p>
            <a:r>
              <a:rPr lang="en-US" sz="1800" dirty="0"/>
              <a:t>Why a self-executing script is not necessarily a contract:</a:t>
            </a:r>
          </a:p>
          <a:p>
            <a:pPr lvl="1"/>
            <a:r>
              <a:rPr lang="en-US" sz="1800" dirty="0" err="1"/>
              <a:t>Buterin</a:t>
            </a:r>
            <a:r>
              <a:rPr lang="en-US" sz="1800" dirty="0"/>
              <a:t>: ‘neither contract nor smart’ (persistent script) </a:t>
            </a:r>
          </a:p>
          <a:p>
            <a:pPr lvl="1"/>
            <a:r>
              <a:rPr lang="en-US" sz="1800" dirty="0"/>
              <a:t>Contracts are based on informed agreement, offer &amp; acceptance</a:t>
            </a:r>
          </a:p>
          <a:p>
            <a:pPr lvl="1"/>
            <a:r>
              <a:rPr lang="en-US" sz="1800" dirty="0"/>
              <a:t>Such agreement can be spoken, written, signed by the notary public</a:t>
            </a:r>
          </a:p>
          <a:p>
            <a:pPr lvl="1"/>
            <a:r>
              <a:rPr lang="en-US" sz="1800" dirty="0"/>
              <a:t>Does this imply it can be written in code? </a:t>
            </a:r>
          </a:p>
          <a:p>
            <a:pPr lvl="1"/>
            <a:r>
              <a:rPr lang="en-US" sz="1800" dirty="0"/>
              <a:t>NO: difference between programming languages and human language</a:t>
            </a:r>
          </a:p>
          <a:p>
            <a:pPr lvl="1"/>
            <a:endParaRPr lang="en-US" sz="1800" dirty="0"/>
          </a:p>
          <a:p>
            <a:pPr lvl="1"/>
            <a:r>
              <a:rPr lang="en-US" sz="1800" dirty="0"/>
              <a:t>Can one be legally bound by the code?</a:t>
            </a:r>
          </a:p>
          <a:p>
            <a:pPr lvl="1"/>
            <a:r>
              <a:rPr lang="en-US" sz="1800" dirty="0"/>
              <a:t>This will be in part a factual question: </a:t>
            </a:r>
          </a:p>
          <a:p>
            <a:pPr lvl="2"/>
            <a:r>
              <a:rPr lang="en-US" sz="1600" dirty="0"/>
              <a:t>can one infer the intent to be bound from accessing the code?</a:t>
            </a:r>
          </a:p>
          <a:p>
            <a:pPr lvl="2"/>
            <a:r>
              <a:rPr lang="en-US" sz="1600" dirty="0"/>
              <a:t>does the code ‘do’ what a party could have reasonably expected?</a:t>
            </a:r>
          </a:p>
          <a:p>
            <a:pPr lvl="2"/>
            <a:r>
              <a:rPr lang="en-US" sz="1600" dirty="0"/>
              <a:t>do changing circumstances interfere with these expectations?</a:t>
            </a:r>
          </a:p>
          <a:p>
            <a:pPr lvl="2"/>
            <a:endParaRPr lang="en-US" dirty="0"/>
          </a:p>
          <a:p>
            <a:pPr marL="457200" indent="-457200">
              <a:buAutoNum type="arabicParenBoth"/>
            </a:pPr>
            <a:endParaRPr lang="en-US" dirty="0"/>
          </a:p>
          <a:p>
            <a:endParaRPr lang="nl-NL" dirty="0"/>
          </a:p>
        </p:txBody>
      </p:sp>
      <p:sp>
        <p:nvSpPr>
          <p:cNvPr id="4" name="Date Placeholder 3">
            <a:extLst>
              <a:ext uri="{FF2B5EF4-FFF2-40B4-BE49-F238E27FC236}">
                <a16:creationId xmlns:a16="http://schemas.microsoft.com/office/drawing/2014/main" id="{FAD6C915-468A-F54E-8980-190C3F49F499}"/>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B59DA384-F7E4-8444-87BF-A811290A1613}"/>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25E87FEC-E99F-F747-9BC6-C960126B108F}"/>
              </a:ext>
            </a:extLst>
          </p:cNvPr>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24756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lstStyle/>
          <a:p>
            <a:pPr algn="r"/>
            <a:r>
              <a:rPr lang="en-US" sz="3600" dirty="0">
                <a:latin typeface="Britannic Bold" panose="020B0903060703020204" pitchFamily="34" charset="77"/>
              </a:rPr>
              <a:t>Legal norms as self-executing script?</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a:xfrm>
            <a:off x="1371599" y="1555531"/>
            <a:ext cx="10536621" cy="4311869"/>
          </a:xfrm>
        </p:spPr>
        <p:txBody>
          <a:bodyPr>
            <a:normAutofit/>
          </a:bodyPr>
          <a:lstStyle/>
          <a:p>
            <a:r>
              <a:rPr lang="en-US" sz="1800" dirty="0"/>
              <a:t>Why a self-executing script does not equate with a valid public administrative decision:</a:t>
            </a:r>
          </a:p>
          <a:p>
            <a:pPr lvl="1"/>
            <a:r>
              <a:rPr lang="en-US" sz="1800" dirty="0"/>
              <a:t>The validity of a decision depends on its legality (justification)</a:t>
            </a:r>
          </a:p>
          <a:p>
            <a:pPr lvl="1"/>
            <a:r>
              <a:rPr lang="en-US" sz="1800" dirty="0"/>
              <a:t>This is a matter of competence, and potentially of discretion (within set boundaries)</a:t>
            </a:r>
          </a:p>
          <a:p>
            <a:pPr lvl="1"/>
            <a:r>
              <a:rPr lang="en-US" sz="1800" dirty="0"/>
              <a:t>Self-executing script conflates standard-setting with execution and interpretation</a:t>
            </a:r>
          </a:p>
          <a:p>
            <a:pPr lvl="1"/>
            <a:r>
              <a:rPr lang="en-US" sz="1800" dirty="0"/>
              <a:t>This violates the checks and balances of the Rule of Law</a:t>
            </a:r>
          </a:p>
          <a:p>
            <a:pPr lvl="1"/>
            <a:r>
              <a:rPr lang="en-US" sz="1800" dirty="0"/>
              <a:t>Here those who coded the software are legislature, public administration and court</a:t>
            </a:r>
          </a:p>
          <a:p>
            <a:pPr lvl="1"/>
            <a:endParaRPr lang="en-US" sz="1800" dirty="0"/>
          </a:p>
          <a:p>
            <a:pPr lvl="1"/>
            <a:r>
              <a:rPr lang="en-US" sz="1800" dirty="0"/>
              <a:t>In EU these will be automated decisions in the sense of art. 22 GDPR</a:t>
            </a:r>
          </a:p>
          <a:p>
            <a:pPr lvl="2"/>
            <a:r>
              <a:rPr lang="en-US" sz="1600" dirty="0"/>
              <a:t>Default prohibition, unless one of 3 exceptions applies</a:t>
            </a:r>
          </a:p>
          <a:p>
            <a:pPr lvl="2"/>
            <a:r>
              <a:rPr lang="en-US" sz="1600" dirty="0"/>
              <a:t>Requires notification, explanation and the ability to contest</a:t>
            </a:r>
          </a:p>
          <a:p>
            <a:pPr lvl="1"/>
            <a:r>
              <a:rPr lang="en-US" sz="1800" dirty="0"/>
              <a:t>Translating </a:t>
            </a:r>
            <a:r>
              <a:rPr lang="en-US" sz="1800" dirty="0">
                <a:solidFill>
                  <a:srgbClr val="FF0000"/>
                </a:solidFill>
              </a:rPr>
              <a:t>standards</a:t>
            </a:r>
            <a:r>
              <a:rPr lang="en-US" sz="1800" dirty="0"/>
              <a:t> into formalized </a:t>
            </a:r>
            <a:r>
              <a:rPr lang="en-US" sz="1800" dirty="0">
                <a:solidFill>
                  <a:srgbClr val="FF0000"/>
                </a:solidFill>
              </a:rPr>
              <a:t>rules</a:t>
            </a:r>
            <a:r>
              <a:rPr lang="en-US" sz="1800" dirty="0"/>
              <a:t> results in over- and under-inclusion</a:t>
            </a:r>
          </a:p>
          <a:p>
            <a:pPr lvl="1"/>
            <a:r>
              <a:rPr lang="en-US" sz="1800" dirty="0">
                <a:solidFill>
                  <a:schemeClr val="tx1"/>
                </a:solidFill>
              </a:rPr>
              <a:t>Formalized</a:t>
            </a:r>
            <a:r>
              <a:rPr lang="en-US" sz="1800" dirty="0">
                <a:solidFill>
                  <a:srgbClr val="FF0000"/>
                </a:solidFill>
              </a:rPr>
              <a:t> rules</a:t>
            </a:r>
            <a:r>
              <a:rPr lang="en-US" sz="1800" dirty="0"/>
              <a:t> are non-ambiguous and thus not adaptive</a:t>
            </a:r>
          </a:p>
          <a:p>
            <a:pPr lvl="1"/>
            <a:endParaRPr lang="en-US" dirty="0"/>
          </a:p>
          <a:p>
            <a:pPr lvl="1"/>
            <a:endParaRPr lang="en-US" dirty="0"/>
          </a:p>
          <a:p>
            <a:pPr lvl="1"/>
            <a:endParaRPr lang="en-US" dirty="0"/>
          </a:p>
          <a:p>
            <a:pPr lvl="1"/>
            <a:endParaRPr lang="en-US" dirty="0"/>
          </a:p>
          <a:p>
            <a:pPr lvl="1"/>
            <a:endParaRPr lang="en-US" dirty="0"/>
          </a:p>
          <a:p>
            <a:pPr lvl="2"/>
            <a:endParaRPr lang="en-US" dirty="0"/>
          </a:p>
          <a:p>
            <a:pPr marL="457200" indent="-457200">
              <a:buAutoNum type="arabicParenBoth"/>
            </a:pPr>
            <a:endParaRPr lang="en-US" dirty="0"/>
          </a:p>
          <a:p>
            <a:endParaRPr lang="nl-NL" dirty="0"/>
          </a:p>
        </p:txBody>
      </p:sp>
      <p:sp>
        <p:nvSpPr>
          <p:cNvPr id="4" name="Date Placeholder 3">
            <a:extLst>
              <a:ext uri="{FF2B5EF4-FFF2-40B4-BE49-F238E27FC236}">
                <a16:creationId xmlns:a16="http://schemas.microsoft.com/office/drawing/2014/main" id="{FAD6C915-468A-F54E-8980-190C3F49F499}"/>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B59DA384-F7E4-8444-87BF-A811290A1613}"/>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25E87FEC-E99F-F747-9BC6-C960126B108F}"/>
              </a:ext>
            </a:extLst>
          </p:cNvPr>
          <p:cNvSpPr>
            <a:spLocks noGrp="1"/>
          </p:cNvSpPr>
          <p:nvPr>
            <p:ph type="sldNum" sz="quarter" idx="12"/>
          </p:nvPr>
        </p:nvSpPr>
        <p:spPr/>
        <p:txBody>
          <a:bodyPr/>
          <a:lstStyle/>
          <a:p>
            <a:fld id="{69E57DC2-970A-4B3E-BB1C-7A09969E49DF}" type="slidenum">
              <a:rPr lang="en-US" smtClean="0"/>
              <a:t>6</a:t>
            </a:fld>
            <a:endParaRPr lang="en-US" dirty="0"/>
          </a:p>
        </p:txBody>
      </p:sp>
      <p:sp>
        <p:nvSpPr>
          <p:cNvPr id="7" name="TextBox 6">
            <a:extLst>
              <a:ext uri="{FF2B5EF4-FFF2-40B4-BE49-F238E27FC236}">
                <a16:creationId xmlns:a16="http://schemas.microsoft.com/office/drawing/2014/main" id="{BD756288-F239-434E-9111-F641545017FF}"/>
              </a:ext>
            </a:extLst>
          </p:cNvPr>
          <p:cNvSpPr txBox="1"/>
          <p:nvPr/>
        </p:nvSpPr>
        <p:spPr>
          <a:xfrm>
            <a:off x="2427890" y="2722179"/>
            <a:ext cx="184731" cy="369332"/>
          </a:xfrm>
          <a:prstGeom prst="rect">
            <a:avLst/>
          </a:prstGeom>
          <a:noFill/>
        </p:spPr>
        <p:txBody>
          <a:bodyPr wrap="none" rtlCol="0">
            <a:spAutoFit/>
          </a:bodyPr>
          <a:lstStyle/>
          <a:p>
            <a:endParaRPr lang="nl-NL" dirty="0">
              <a:latin typeface="Futura Medium" panose="020B0602020204020303" pitchFamily="34" charset="-79"/>
            </a:endParaRPr>
          </a:p>
        </p:txBody>
      </p:sp>
    </p:spTree>
    <p:extLst>
      <p:ext uri="{BB962C8B-B14F-4D97-AF65-F5344CB8AC3E}">
        <p14:creationId xmlns:p14="http://schemas.microsoft.com/office/powerpoint/2010/main" val="36935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DCE-53C1-3049-844D-965A16C54EB5}"/>
              </a:ext>
            </a:extLst>
          </p:cNvPr>
          <p:cNvSpPr>
            <a:spLocks noGrp="1"/>
          </p:cNvSpPr>
          <p:nvPr>
            <p:ph type="title"/>
          </p:nvPr>
        </p:nvSpPr>
        <p:spPr/>
        <p:txBody>
          <a:bodyPr>
            <a:normAutofit fontScale="90000"/>
          </a:bodyPr>
          <a:lstStyle/>
          <a:p>
            <a:pPr algn="r"/>
            <a:r>
              <a:rPr lang="en-US" sz="4000" dirty="0">
                <a:latin typeface="Britannic Bold" panose="020B0903060703020204" pitchFamily="34" charset="77"/>
              </a:rPr>
              <a:t>Legal decision-making as prediction </a:t>
            </a:r>
            <a:br>
              <a:rPr lang="en-US" sz="4000" dirty="0">
                <a:latin typeface="Britannic Bold" panose="020B0903060703020204" pitchFamily="34" charset="77"/>
              </a:rPr>
            </a:br>
            <a:r>
              <a:rPr lang="en-US" sz="4000" dirty="0">
                <a:latin typeface="Britannic Bold" panose="020B0903060703020204" pitchFamily="34" charset="77"/>
              </a:rPr>
              <a:t>based on similar cases </a:t>
            </a:r>
            <a:br>
              <a:rPr lang="en-US" dirty="0"/>
            </a:br>
            <a:endParaRPr lang="nl-NL" dirty="0"/>
          </a:p>
        </p:txBody>
      </p:sp>
      <p:sp>
        <p:nvSpPr>
          <p:cNvPr id="3" name="Content Placeholder 2">
            <a:extLst>
              <a:ext uri="{FF2B5EF4-FFF2-40B4-BE49-F238E27FC236}">
                <a16:creationId xmlns:a16="http://schemas.microsoft.com/office/drawing/2014/main" id="{AD78F49F-75AD-884E-AC50-B99D7F0205E8}"/>
              </a:ext>
            </a:extLst>
          </p:cNvPr>
          <p:cNvSpPr>
            <a:spLocks noGrp="1"/>
          </p:cNvSpPr>
          <p:nvPr>
            <p:ph idx="1"/>
          </p:nvPr>
        </p:nvSpPr>
        <p:spPr/>
        <p:txBody>
          <a:bodyPr/>
          <a:lstStyle/>
          <a:p>
            <a:pPr marL="457200" indent="-457200">
              <a:buAutoNum type="arabicParenBoth"/>
            </a:pPr>
            <a:endParaRPr lang="en-US" dirty="0"/>
          </a:p>
          <a:p>
            <a:endParaRPr lang="en-US" sz="2400" dirty="0"/>
          </a:p>
          <a:p>
            <a:pPr marL="0" indent="0" algn="ctr">
              <a:buNone/>
            </a:pPr>
            <a:r>
              <a:rPr lang="en-US" sz="2400" dirty="0"/>
              <a:t>Holmes: </a:t>
            </a:r>
          </a:p>
          <a:p>
            <a:pPr marL="0" indent="0" algn="ctr">
              <a:buNone/>
            </a:pPr>
            <a:r>
              <a:rPr lang="en-US" sz="2400" dirty="0"/>
              <a:t>The</a:t>
            </a:r>
            <a:r>
              <a:rPr lang="en-US" sz="2400" dirty="0">
                <a:solidFill>
                  <a:srgbClr val="FF0000"/>
                </a:solidFill>
              </a:rPr>
              <a:t> prophecies </a:t>
            </a:r>
            <a:r>
              <a:rPr lang="en-US" sz="2400" dirty="0"/>
              <a:t>of what the courts will do in fact, </a:t>
            </a:r>
          </a:p>
          <a:p>
            <a:pPr marL="0" indent="0" algn="ctr">
              <a:buNone/>
            </a:pPr>
            <a:r>
              <a:rPr lang="en-US" sz="2400" dirty="0"/>
              <a:t>and nothing more pretentious, </a:t>
            </a:r>
          </a:p>
          <a:p>
            <a:pPr marL="0" indent="0" algn="ctr">
              <a:buNone/>
            </a:pPr>
            <a:r>
              <a:rPr lang="en-US" sz="2400" dirty="0"/>
              <a:t>are what I mean by the law. </a:t>
            </a:r>
          </a:p>
          <a:p>
            <a:endParaRPr lang="nl-NL" dirty="0"/>
          </a:p>
        </p:txBody>
      </p:sp>
      <p:sp>
        <p:nvSpPr>
          <p:cNvPr id="4" name="Date Placeholder 3">
            <a:extLst>
              <a:ext uri="{FF2B5EF4-FFF2-40B4-BE49-F238E27FC236}">
                <a16:creationId xmlns:a16="http://schemas.microsoft.com/office/drawing/2014/main" id="{D1EABAC4-CA00-9643-8E08-68497256C728}"/>
              </a:ext>
            </a:extLst>
          </p:cNvPr>
          <p:cNvSpPr>
            <a:spLocks noGrp="1"/>
          </p:cNvSpPr>
          <p:nvPr>
            <p:ph type="dt" sz="half" idx="10"/>
          </p:nvPr>
        </p:nvSpPr>
        <p:spPr/>
        <p:txBody>
          <a:bodyPr/>
          <a:lstStyle/>
          <a:p>
            <a:r>
              <a:rPr lang="en-US"/>
              <a:t>21/3/19</a:t>
            </a:r>
            <a:endParaRPr lang="en-US" dirty="0"/>
          </a:p>
        </p:txBody>
      </p:sp>
      <p:sp>
        <p:nvSpPr>
          <p:cNvPr id="5" name="Footer Placeholder 4">
            <a:extLst>
              <a:ext uri="{FF2B5EF4-FFF2-40B4-BE49-F238E27FC236}">
                <a16:creationId xmlns:a16="http://schemas.microsoft.com/office/drawing/2014/main" id="{93A0012D-32F9-214B-A277-E4112150AB04}"/>
              </a:ext>
            </a:extLst>
          </p:cNvPr>
          <p:cNvSpPr>
            <a:spLocks noGrp="1"/>
          </p:cNvSpPr>
          <p:nvPr>
            <p:ph type="ftr" sz="quarter" idx="11"/>
          </p:nvPr>
        </p:nvSpPr>
        <p:spPr/>
        <p:txBody>
          <a:bodyPr/>
          <a:lstStyle/>
          <a:p>
            <a:r>
              <a:rPr lang="en-US"/>
              <a:t>Hildebrandt: Legal Protection Against Automating Law?</a:t>
            </a:r>
            <a:endParaRPr lang="en-US" dirty="0"/>
          </a:p>
        </p:txBody>
      </p:sp>
      <p:sp>
        <p:nvSpPr>
          <p:cNvPr id="6" name="Slide Number Placeholder 5">
            <a:extLst>
              <a:ext uri="{FF2B5EF4-FFF2-40B4-BE49-F238E27FC236}">
                <a16:creationId xmlns:a16="http://schemas.microsoft.com/office/drawing/2014/main" id="{B142527D-8F26-CD45-B978-CE4CFEE49329}"/>
              </a:ext>
            </a:extLst>
          </p:cNvPr>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209118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6">
            <a:extLst>
              <a:ext uri="{FF2B5EF4-FFF2-40B4-BE49-F238E27FC236}">
                <a16:creationId xmlns:a16="http://schemas.microsoft.com/office/drawing/2014/main" id="{3E1B9AAA-22A0-714E-BBB3-5D359B5B3C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78" r="1" b="1"/>
          <a:stretch/>
        </p:blipFill>
        <p:spPr>
          <a:xfrm>
            <a:off x="20" y="10"/>
            <a:ext cx="12191980" cy="6857990"/>
          </a:xfrm>
          <a:prstGeom prst="rect">
            <a:avLst/>
          </a:prstGeom>
        </p:spPr>
      </p:pic>
      <p:sp>
        <p:nvSpPr>
          <p:cNvPr id="4" name="Date Placeholder 3">
            <a:extLst>
              <a:ext uri="{FF2B5EF4-FFF2-40B4-BE49-F238E27FC236}">
                <a16:creationId xmlns:a16="http://schemas.microsoft.com/office/drawing/2014/main" id="{74BFBFC4-7074-9E4E-A73F-135349499F19}"/>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pPr>
            <a:r>
              <a:rPr lang="en-US">
                <a:solidFill>
                  <a:srgbClr val="FFFFFF"/>
                </a:solidFill>
                <a:latin typeface="+mn-lt"/>
              </a:rPr>
              <a:t>21/3/19</a:t>
            </a:r>
          </a:p>
        </p:txBody>
      </p:sp>
      <p:sp>
        <p:nvSpPr>
          <p:cNvPr id="5" name="Footer Placeholder 4">
            <a:extLst>
              <a:ext uri="{FF2B5EF4-FFF2-40B4-BE49-F238E27FC236}">
                <a16:creationId xmlns:a16="http://schemas.microsoft.com/office/drawing/2014/main" id="{27D50CC3-FDDC-154B-997F-989FC8277FDF}"/>
              </a:ext>
            </a:extLst>
          </p:cNvPr>
          <p:cNvSpPr>
            <a:spLocks noGrp="1"/>
          </p:cNvSpPr>
          <p:nvPr>
            <p:ph type="ftr" sz="quarter" idx="11"/>
          </p:nvPr>
        </p:nvSpPr>
        <p:spPr>
          <a:xfrm>
            <a:off x="2893564" y="6453386"/>
            <a:ext cx="6280830" cy="404614"/>
          </a:xfrm>
        </p:spPr>
        <p:txBody>
          <a:bodyPr vert="horz" lIns="91440" tIns="45720" rIns="91440" bIns="45720" rtlCol="0" anchor="ctr">
            <a:normAutofit/>
          </a:bodyPr>
          <a:lstStyle/>
          <a:p>
            <a:pPr>
              <a:spcAft>
                <a:spcPts val="600"/>
              </a:spcAft>
            </a:pPr>
            <a:r>
              <a:rPr lang="en-US" kern="1200" baseline="0">
                <a:solidFill>
                  <a:srgbClr val="FFFFFF"/>
                </a:solidFill>
                <a:latin typeface="+mn-lt"/>
                <a:ea typeface="+mn-ea"/>
                <a:cs typeface="+mn-cs"/>
              </a:rPr>
              <a:t>Hildebrandt: Legal Protection Against Automating Law?</a:t>
            </a:r>
          </a:p>
        </p:txBody>
      </p:sp>
      <p:sp>
        <p:nvSpPr>
          <p:cNvPr id="6" name="Slide Number Placeholder 5">
            <a:extLst>
              <a:ext uri="{FF2B5EF4-FFF2-40B4-BE49-F238E27FC236}">
                <a16:creationId xmlns:a16="http://schemas.microsoft.com/office/drawing/2014/main" id="{73F90A55-D7C8-054F-8225-3095B556DAEE}"/>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smtClean="0">
                <a:solidFill>
                  <a:srgbClr val="FFFFFF"/>
                </a:solidFill>
                <a:latin typeface="+mn-lt"/>
              </a:rPr>
              <a:pPr>
                <a:spcAft>
                  <a:spcPts val="600"/>
                </a:spcAft>
              </a:pPr>
              <a:t>8</a:t>
            </a:fld>
            <a:endParaRPr lang="en-US">
              <a:solidFill>
                <a:srgbClr val="FFFFFF"/>
              </a:solidFill>
              <a:latin typeface="+mn-lt"/>
            </a:endParaRPr>
          </a:p>
        </p:txBody>
      </p:sp>
    </p:spTree>
    <p:extLst>
      <p:ext uri="{BB962C8B-B14F-4D97-AF65-F5344CB8AC3E}">
        <p14:creationId xmlns:p14="http://schemas.microsoft.com/office/powerpoint/2010/main" val="136203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F79084-E805-48DA-8EAC-CD5FD493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screenshot of a social media post&#10;&#10;Description automatically generated">
            <a:extLst>
              <a:ext uri="{FF2B5EF4-FFF2-40B4-BE49-F238E27FC236}">
                <a16:creationId xmlns:a16="http://schemas.microsoft.com/office/drawing/2014/main" id="{97CB7A30-4E47-B34A-B9FB-366243D94BDB}"/>
              </a:ext>
            </a:extLst>
          </p:cNvPr>
          <p:cNvPicPr>
            <a:picLocks noGrp="1" noChangeAspect="1"/>
          </p:cNvPicPr>
          <p:nvPr>
            <p:ph idx="1"/>
          </p:nvPr>
        </p:nvPicPr>
        <p:blipFill rotWithShape="1">
          <a:blip r:embed="rId2"/>
          <a:srcRect l="1816" r="408" b="1"/>
          <a:stretch/>
        </p:blipFill>
        <p:spPr>
          <a:xfrm>
            <a:off x="20" y="10"/>
            <a:ext cx="12191980" cy="6857990"/>
          </a:xfrm>
          <a:prstGeom prst="rect">
            <a:avLst/>
          </a:prstGeom>
        </p:spPr>
      </p:pic>
      <p:sp>
        <p:nvSpPr>
          <p:cNvPr id="4" name="Date Placeholder 3">
            <a:extLst>
              <a:ext uri="{FF2B5EF4-FFF2-40B4-BE49-F238E27FC236}">
                <a16:creationId xmlns:a16="http://schemas.microsoft.com/office/drawing/2014/main" id="{194548BB-BFCC-A44F-8477-A5770053C991}"/>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pPr>
            <a:r>
              <a:rPr lang="en-US">
                <a:solidFill>
                  <a:srgbClr val="FFFFFF"/>
                </a:solidFill>
                <a:latin typeface="+mn-lt"/>
              </a:rPr>
              <a:t>21/3/19</a:t>
            </a:r>
          </a:p>
        </p:txBody>
      </p:sp>
      <p:sp>
        <p:nvSpPr>
          <p:cNvPr id="5" name="Footer Placeholder 4">
            <a:extLst>
              <a:ext uri="{FF2B5EF4-FFF2-40B4-BE49-F238E27FC236}">
                <a16:creationId xmlns:a16="http://schemas.microsoft.com/office/drawing/2014/main" id="{6CEE18EB-634D-7646-953B-6344B016D657}"/>
              </a:ext>
            </a:extLst>
          </p:cNvPr>
          <p:cNvSpPr>
            <a:spLocks noGrp="1"/>
          </p:cNvSpPr>
          <p:nvPr>
            <p:ph type="ftr" sz="quarter" idx="11"/>
          </p:nvPr>
        </p:nvSpPr>
        <p:spPr>
          <a:xfrm>
            <a:off x="2893564" y="6453386"/>
            <a:ext cx="6280830" cy="404614"/>
          </a:xfrm>
        </p:spPr>
        <p:txBody>
          <a:bodyPr vert="horz" lIns="91440" tIns="45720" rIns="91440" bIns="45720" rtlCol="0" anchor="ctr">
            <a:normAutofit/>
          </a:bodyPr>
          <a:lstStyle/>
          <a:p>
            <a:pPr>
              <a:spcAft>
                <a:spcPts val="600"/>
              </a:spcAft>
            </a:pPr>
            <a:r>
              <a:rPr lang="en-US" kern="1200" baseline="0">
                <a:solidFill>
                  <a:srgbClr val="FFFFFF"/>
                </a:solidFill>
                <a:latin typeface="+mn-lt"/>
                <a:ea typeface="+mn-ea"/>
                <a:cs typeface="+mn-cs"/>
              </a:rPr>
              <a:t>Hildebrandt: Legal Protection Against Automating Law?</a:t>
            </a:r>
          </a:p>
        </p:txBody>
      </p:sp>
      <p:sp>
        <p:nvSpPr>
          <p:cNvPr id="6" name="Slide Number Placeholder 5">
            <a:extLst>
              <a:ext uri="{FF2B5EF4-FFF2-40B4-BE49-F238E27FC236}">
                <a16:creationId xmlns:a16="http://schemas.microsoft.com/office/drawing/2014/main" id="{92D2B9D3-326A-E140-AC9C-E03D6614A06D}"/>
              </a:ext>
            </a:extLst>
          </p:cNvPr>
          <p:cNvSpPr>
            <a:spLocks noGrp="1"/>
          </p:cNvSpPr>
          <p:nvPr>
            <p:ph type="sldNum" sz="quarter" idx="12"/>
          </p:nvPr>
        </p:nvSpPr>
        <p:spPr>
          <a:xfrm>
            <a:off x="9472736" y="6453386"/>
            <a:ext cx="1596292" cy="404614"/>
          </a:xfrm>
        </p:spPr>
        <p:txBody>
          <a:bodyPr vert="horz" lIns="91440" tIns="45720" rIns="91440" bIns="45720" rtlCol="0" anchor="ctr">
            <a:normAutofit/>
          </a:bodyPr>
          <a:lstStyle/>
          <a:p>
            <a:pPr>
              <a:spcAft>
                <a:spcPts val="600"/>
              </a:spcAft>
            </a:pPr>
            <a:fld id="{69E57DC2-970A-4B3E-BB1C-7A09969E49DF}" type="slidenum">
              <a:rPr lang="en-US">
                <a:solidFill>
                  <a:srgbClr val="FFFFFF"/>
                </a:solidFill>
                <a:latin typeface="+mn-lt"/>
              </a:rPr>
              <a:pPr>
                <a:spcAft>
                  <a:spcPts val="600"/>
                </a:spcAft>
              </a:pPr>
              <a:t>9</a:t>
            </a:fld>
            <a:endParaRPr lang="en-US">
              <a:solidFill>
                <a:srgbClr val="FFFFFF"/>
              </a:solidFill>
              <a:latin typeface="+mn-lt"/>
            </a:endParaRPr>
          </a:p>
        </p:txBody>
      </p:sp>
    </p:spTree>
    <p:extLst>
      <p:ext uri="{BB962C8B-B14F-4D97-AF65-F5344CB8AC3E}">
        <p14:creationId xmlns:p14="http://schemas.microsoft.com/office/powerpoint/2010/main" val="136365680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1499</Words>
  <Application>Microsoft Macintosh PowerPoint</Application>
  <PresentationFormat>Widescreen</PresentationFormat>
  <Paragraphs>277</Paragraphs>
  <Slides>41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Britannic Bold</vt:lpstr>
      <vt:lpstr>Calibri</vt:lpstr>
      <vt:lpstr>Franklin Gothic Book</vt:lpstr>
      <vt:lpstr>Futura Medium</vt:lpstr>
      <vt:lpstr>Wingdings</vt:lpstr>
      <vt:lpstr>Crop</vt:lpstr>
      <vt:lpstr>Legal Protection Against  the Automation of Law?</vt:lpstr>
      <vt:lpstr>PowerPoint Presentation</vt:lpstr>
      <vt:lpstr>PowerPoint Presentation</vt:lpstr>
      <vt:lpstr>What’s next?</vt:lpstr>
      <vt:lpstr>Legal norms as self-executing script? </vt:lpstr>
      <vt:lpstr>Legal norms as self-executing script? </vt:lpstr>
      <vt:lpstr>Legal decision-making as prediction  based on similar cases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decision-making as prediction  based on similar cases  </vt:lpstr>
      <vt:lpstr>Law, public administration or  technological management? </vt:lpstr>
      <vt:lpstr>Law, public administration or  technological management? </vt:lpstr>
      <vt:lpstr>Law, public administration or  technological management? </vt:lpstr>
      <vt:lpstr>PowerPoint Presentation</vt:lpstr>
      <vt:lpstr>PowerPoint Presentation</vt:lpstr>
      <vt:lpstr>PowerPoint Presentation</vt:lpstr>
      <vt:lpstr>What legal remedies offer  ‘practical and effective’ legal protection?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Protection Against  the Automation of Law?</dc:title>
  <dc:creator>Mireille Hildebrandt</dc:creator>
  <cp:lastModifiedBy>Mireille Hildebrandt</cp:lastModifiedBy>
  <cp:revision>1</cp:revision>
  <dcterms:created xsi:type="dcterms:W3CDTF">2019-03-20T15:03:33Z</dcterms:created>
  <dcterms:modified xsi:type="dcterms:W3CDTF">2019-03-22T04:54:52Z</dcterms:modified>
</cp:coreProperties>
</file>